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56" r:id="rId2"/>
    <p:sldId id="310" r:id="rId3"/>
    <p:sldId id="264" r:id="rId4"/>
    <p:sldId id="273" r:id="rId5"/>
    <p:sldId id="274" r:id="rId6"/>
    <p:sldId id="284" r:id="rId7"/>
    <p:sldId id="275" r:id="rId8"/>
    <p:sldId id="265" r:id="rId9"/>
    <p:sldId id="276" r:id="rId10"/>
    <p:sldId id="301" r:id="rId11"/>
    <p:sldId id="302" r:id="rId12"/>
    <p:sldId id="257" r:id="rId13"/>
    <p:sldId id="258" r:id="rId14"/>
    <p:sldId id="259" r:id="rId15"/>
    <p:sldId id="286" r:id="rId16"/>
    <p:sldId id="285" r:id="rId17"/>
    <p:sldId id="304" r:id="rId18"/>
    <p:sldId id="260" r:id="rId19"/>
    <p:sldId id="262" r:id="rId20"/>
    <p:sldId id="261" r:id="rId21"/>
    <p:sldId id="267" r:id="rId22"/>
    <p:sldId id="269" r:id="rId23"/>
    <p:sldId id="270" r:id="rId24"/>
    <p:sldId id="271" r:id="rId25"/>
    <p:sldId id="279" r:id="rId26"/>
    <p:sldId id="280" r:id="rId27"/>
    <p:sldId id="278" r:id="rId28"/>
    <p:sldId id="306" r:id="rId29"/>
    <p:sldId id="277" r:id="rId30"/>
    <p:sldId id="307" r:id="rId31"/>
    <p:sldId id="303" r:id="rId32"/>
    <p:sldId id="308" r:id="rId33"/>
    <p:sldId id="281" r:id="rId34"/>
    <p:sldId id="309" r:id="rId35"/>
    <p:sldId id="283" r:id="rId36"/>
    <p:sldId id="282" r:id="rId37"/>
    <p:sldId id="293" r:id="rId38"/>
    <p:sldId id="288" r:id="rId39"/>
    <p:sldId id="289" r:id="rId40"/>
    <p:sldId id="290" r:id="rId41"/>
    <p:sldId id="291" r:id="rId42"/>
    <p:sldId id="292" r:id="rId43"/>
    <p:sldId id="287" r:id="rId44"/>
    <p:sldId id="294" r:id="rId45"/>
    <p:sldId id="295" r:id="rId46"/>
    <p:sldId id="296" r:id="rId47"/>
    <p:sldId id="297" r:id="rId48"/>
    <p:sldId id="298" r:id="rId49"/>
    <p:sldId id="299" r:id="rId50"/>
    <p:sldId id="300"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8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5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302052785924"/>
          <c:y val="0.0869565217391304"/>
          <c:w val="0.86217008797654"/>
          <c:h val="0.83695652173913"/>
        </c:manualLayout>
      </c:layout>
      <c:barChart>
        <c:barDir val="col"/>
        <c:grouping val="clustered"/>
        <c:varyColors val="0"/>
        <c:ser>
          <c:idx val="0"/>
          <c:order val="0"/>
          <c:tx>
            <c:strRef>
              <c:f>'Sheet1 (2)'!$C$3</c:f>
              <c:strCache>
                <c:ptCount val="1"/>
                <c:pt idx="0">
                  <c:v>Conv Rx</c:v>
                </c:pt>
              </c:strCache>
            </c:strRef>
          </c:tx>
          <c:spPr>
            <a:solidFill>
              <a:srgbClr val="FF6600"/>
            </a:solidFill>
            <a:ln w="17858">
              <a:solidFill>
                <a:srgbClr val="000000"/>
              </a:solidFill>
              <a:prstDash val="solid"/>
            </a:ln>
          </c:spPr>
          <c:invertIfNegative val="0"/>
          <c:cat>
            <c:strRef>
              <c:f>'Sheet1 (2)'!$D$2:$J$2</c:f>
              <c:strCache>
                <c:ptCount val="7"/>
                <c:pt idx="0">
                  <c:v>SCD</c:v>
                </c:pt>
                <c:pt idx="1">
                  <c:v>CVA</c:v>
                </c:pt>
                <c:pt idx="2">
                  <c:v>Lung CA</c:v>
                </c:pt>
                <c:pt idx="3">
                  <c:v>Auto Acc.</c:v>
                </c:pt>
                <c:pt idx="4">
                  <c:v>Breast CA</c:v>
                </c:pt>
                <c:pt idx="5">
                  <c:v>AIDS</c:v>
                </c:pt>
                <c:pt idx="6">
                  <c:v>Fires</c:v>
                </c:pt>
              </c:strCache>
            </c:strRef>
          </c:cat>
          <c:val>
            <c:numRef>
              <c:f>'Sheet1 (2)'!$D$3:$J$3</c:f>
              <c:numCache>
                <c:formatCode>#,##0</c:formatCode>
                <c:ptCount val="7"/>
                <c:pt idx="0">
                  <c:v>300000.0</c:v>
                </c:pt>
                <c:pt idx="1">
                  <c:v>160000.0</c:v>
                </c:pt>
                <c:pt idx="2">
                  <c:v>90100.0</c:v>
                </c:pt>
                <c:pt idx="3">
                  <c:v>50000.0</c:v>
                </c:pt>
                <c:pt idx="4">
                  <c:v>40200.0</c:v>
                </c:pt>
                <c:pt idx="5">
                  <c:v>16000.0</c:v>
                </c:pt>
                <c:pt idx="6">
                  <c:v>4000.0</c:v>
                </c:pt>
              </c:numCache>
            </c:numRef>
          </c:val>
        </c:ser>
        <c:ser>
          <c:idx val="1"/>
          <c:order val="1"/>
          <c:tx>
            <c:strRef>
              <c:f>'Sheet1 (2)'!#REF!</c:f>
              <c:strCache>
                <c:ptCount val="1"/>
                <c:pt idx="0">
                  <c:v>#REF!</c:v>
                </c:pt>
              </c:strCache>
            </c:strRef>
          </c:tx>
          <c:spPr>
            <a:solidFill>
              <a:srgbClr val="FCF305"/>
            </a:solidFill>
            <a:ln w="17858">
              <a:solidFill>
                <a:srgbClr val="000000"/>
              </a:solidFill>
              <a:prstDash val="solid"/>
            </a:ln>
          </c:spPr>
          <c:invertIfNegative val="0"/>
          <c:cat>
            <c:strRef>
              <c:f>'Sheet1 (2)'!$D$2:$H$2</c:f>
              <c:strCache>
                <c:ptCount val="5"/>
                <c:pt idx="0">
                  <c:v>SCD</c:v>
                </c:pt>
                <c:pt idx="1">
                  <c:v>CVA</c:v>
                </c:pt>
                <c:pt idx="2">
                  <c:v>Lung CA</c:v>
                </c:pt>
                <c:pt idx="3">
                  <c:v>Auto Acc.</c:v>
                </c:pt>
                <c:pt idx="4">
                  <c:v>Breast CA</c:v>
                </c:pt>
              </c:strCache>
            </c:strRef>
          </c:cat>
          <c:val>
            <c:numRef>
              <c:f>'Sheet1 (2)'!#REF!</c:f>
              <c:numCache>
                <c:formatCode>General</c:formatCode>
                <c:ptCount val="1"/>
                <c:pt idx="0">
                  <c:v>1.0</c:v>
                </c:pt>
              </c:numCache>
            </c:numRef>
          </c:val>
        </c:ser>
        <c:dLbls>
          <c:showLegendKey val="0"/>
          <c:showVal val="0"/>
          <c:showCatName val="0"/>
          <c:showSerName val="0"/>
          <c:showPercent val="0"/>
          <c:showBubbleSize val="0"/>
        </c:dLbls>
        <c:gapWidth val="30"/>
        <c:overlap val="60"/>
        <c:axId val="570716392"/>
        <c:axId val="570719368"/>
      </c:barChart>
      <c:catAx>
        <c:axId val="570716392"/>
        <c:scaling>
          <c:orientation val="minMax"/>
        </c:scaling>
        <c:delete val="1"/>
        <c:axPos val="b"/>
        <c:majorTickMark val="out"/>
        <c:minorTickMark val="none"/>
        <c:tickLblPos val="nextTo"/>
        <c:crossAx val="570719368"/>
        <c:crosses val="autoZero"/>
        <c:auto val="1"/>
        <c:lblAlgn val="ctr"/>
        <c:lblOffset val="100"/>
        <c:noMultiLvlLbl val="0"/>
      </c:catAx>
      <c:valAx>
        <c:axId val="570719368"/>
        <c:scaling>
          <c:orientation val="minMax"/>
        </c:scaling>
        <c:delete val="0"/>
        <c:axPos val="l"/>
        <c:numFmt formatCode="#,##0" sourceLinked="0"/>
        <c:majorTickMark val="out"/>
        <c:minorTickMark val="none"/>
        <c:tickLblPos val="nextTo"/>
        <c:spPr>
          <a:ln w="4464">
            <a:solidFill>
              <a:schemeClr val="tx1"/>
            </a:solidFill>
            <a:prstDash val="solid"/>
          </a:ln>
        </c:spPr>
        <c:txPr>
          <a:bodyPr rot="0" vert="horz"/>
          <a:lstStyle/>
          <a:p>
            <a:pPr>
              <a:defRPr sz="949" b="0" i="0" u="none" strike="noStrike" baseline="0">
                <a:solidFill>
                  <a:schemeClr val="tx1"/>
                </a:solidFill>
                <a:latin typeface="Arial"/>
                <a:ea typeface="Arial"/>
                <a:cs typeface="Arial"/>
              </a:defRPr>
            </a:pPr>
            <a:endParaRPr lang="en-US"/>
          </a:p>
        </c:txPr>
        <c:crossAx val="570716392"/>
        <c:crosses val="autoZero"/>
        <c:crossBetween val="between"/>
      </c:valAx>
      <c:spPr>
        <a:noFill/>
        <a:ln w="4464">
          <a:solidFill>
            <a:schemeClr val="tx1"/>
          </a:solidFill>
          <a:prstDash val="solid"/>
        </a:ln>
      </c:spPr>
    </c:plotArea>
    <c:plotVisOnly val="1"/>
    <c:dispBlanksAs val="gap"/>
    <c:showDLblsOverMax val="0"/>
  </c:chart>
  <c:spPr>
    <a:noFill/>
    <a:ln>
      <a:noFill/>
    </a:ln>
  </c:spPr>
  <c:txPr>
    <a:bodyPr/>
    <a:lstStyle/>
    <a:p>
      <a:pPr>
        <a:defRPr sz="1687"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7717C1-92DD-A645-8060-79B4CFF965DC}" type="datetimeFigureOut">
              <a:rPr lang="en-US" smtClean="0"/>
              <a:t>4/5/12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C1956-CC32-9A45-86CF-8533D4C86FD0}" type="slidenum">
              <a:rPr lang="en-US" smtClean="0"/>
              <a:t>‹#›</a:t>
            </a:fld>
            <a:endParaRPr lang="en-US"/>
          </a:p>
        </p:txBody>
      </p:sp>
    </p:spTree>
    <p:extLst>
      <p:ext uri="{BB962C8B-B14F-4D97-AF65-F5344CB8AC3E}">
        <p14:creationId xmlns:p14="http://schemas.microsoft.com/office/powerpoint/2010/main" val="38953778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A57FA-FB08-4A41-A2EA-B6343C8CDCFB}" type="slidenum">
              <a:rPr lang="en-US"/>
              <a:pPr/>
              <a:t>3</a:t>
            </a:fld>
            <a:endParaRPr lang="en-US"/>
          </a:p>
        </p:txBody>
      </p:sp>
      <p:sp>
        <p:nvSpPr>
          <p:cNvPr id="25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a:xfrm>
            <a:off x="914400" y="4343400"/>
            <a:ext cx="5029200" cy="4114800"/>
          </a:xfrm>
        </p:spPr>
        <p:txBody>
          <a:bodyPr/>
          <a:lstStyle/>
          <a:p>
            <a:r>
              <a:rPr lang="en-US"/>
              <a:t>Sudden cardiac death is the most common cause of death.  SCD is often predictable and preventable with ICD therapy.  The total deaths from SCD are greater than the total deaths from breast cancer, lung cancer and AIDS combined.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49DE05-2780-B349-9F05-2F6B2A298457}" type="slidenum">
              <a:rPr lang="en-US"/>
              <a:pPr/>
              <a:t>22</a:t>
            </a:fld>
            <a:endParaRPr lang="en-US"/>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7915"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900">
                <a:latin typeface="Arial Unicode MS" charset="0"/>
                <a:cs typeface="Arial Unicode MS" charset="0"/>
              </a:rPr>
              <a:t>Figure 2. Kaplan–Meier Estimates of the Probability of Survival in the Group Assigned to Receive an Implantable Defibrillator and the Group Assigned to Receive Conventional Medical Therapy. The difference in survival between the two groups was significant (nominal P=0.007, by the log-rank test). Figure 3. Hazard Ratios and 95 Percent Confidence Intervals for Death from Any Cause in the Defibrillator Group as Compared with the Group Assigned to Receive Conventional Medical Therapy, According to Selected Clinical Characteristics. The hazard ratios in the various subgroups were similar, with no statistically significant interactions. The dotted vertical line represents the results for the entire study (nominal hazard ratio, 0.66, without adjustment for the stopping rule). The horizontal lines indicate nominal 95 percent confidence intervals. LVEF denotes left ventricular ejection fraction, and NYHA New York Heart Association.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37A4A6-B97D-BD42-BD0B-F919E23D72C5}" type="slidenum">
              <a:rPr lang="en-US"/>
              <a:pPr/>
              <a:t>24</a:t>
            </a:fld>
            <a:endParaRPr lang="en-US"/>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7915"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900">
                <a:latin typeface="Arial Unicode MS" charset="0"/>
                <a:cs typeface="Arial Unicode MS" charset="0"/>
              </a:rPr>
              <a:t>Figure 1. Kaplan–Meier Estimates of Death from Any Cause. CI denotes confidence interval.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E80762-3341-AB40-90CF-931175DD2BE8}" type="slidenum">
              <a:rPr lang="en-US"/>
              <a:pPr/>
              <a:t>35</a:t>
            </a:fld>
            <a:endParaRPr lang="en-US"/>
          </a:p>
        </p:txBody>
      </p:sp>
      <p:sp>
        <p:nvSpPr>
          <p:cNvPr id="4097" name="Text Box 1"/>
          <p:cNvSpPr txBox="1">
            <a:spLocks noGrp="1" noRot="1" noChangeAspect="1" noChangeArrowheads="1"/>
          </p:cNvSpPr>
          <p:nvPr>
            <p:ph type="sldImg"/>
          </p:nvPr>
        </p:nvSpPr>
        <p:spPr bwMode="auto">
          <a:xfrm>
            <a:off x="1206500" y="603250"/>
            <a:ext cx="3968750" cy="29765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37988" y="3771645"/>
            <a:ext cx="5105336" cy="357342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7732"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900">
                <a:latin typeface="Arial Unicode MS" charset="0"/>
                <a:cs typeface="Arial Unicode MS" charset="0"/>
              </a:rPr>
              <a:t>Figure 2. Hazard Ratios for the Risk of Death among Patients Who Survived at Least 24 Hours after a First ICD Shock. The association of shock types with the risk of death among patients who survived at least 24 hours after a first ICD shock of either type is shown, adjusted for baseline prognostic factors identified in the trial (age, sex, cause of heart failure, New York Heart Association class, time since the diagnosis of heart failure, left ventricular ejection fraction, distance covered on a 6-minute walk, systolic blood pressure, presence or absence of diabetes, use or nonuse of angiotensin-converting–enzyme inhibitors, use or nonuse of digoxin, presence or absence of mitral regurgitation, renal sufficiency or insufficiency, presence or absence of a history of substance abuse, baseline electrocardiographic intervals, and score on the Duke Activity Status Index7). App denotes appropriate defibrillator shock, CI confidence interval, and Inapp inappropriate defibrillator shock.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2E426-8D6B-3E47-82E0-34E1D76FF4A4}" type="slidenum">
              <a:rPr lang="en-US"/>
              <a:pPr/>
              <a:t>39</a:t>
            </a:fld>
            <a:endParaRPr lang="en-US"/>
          </a:p>
        </p:txBody>
      </p:sp>
      <p:sp>
        <p:nvSpPr>
          <p:cNvPr id="438274" name="Rectangle 2"/>
          <p:cNvSpPr>
            <a:spLocks noGrp="1" noRot="1" noChangeAspect="1" noChangeArrowheads="1" noTextEdit="1"/>
          </p:cNvSpPr>
          <p:nvPr>
            <p:ph type="sldImg"/>
          </p:nvPr>
        </p:nvSpPr>
        <p:spPr>
          <a:xfrm>
            <a:off x="1636713" y="685800"/>
            <a:ext cx="3556000" cy="2667000"/>
          </a:xfrm>
          <a:ln w="12700" cap="flat"/>
          <a:extLst>
            <a:ext uri="{FAA26D3D-D897-4be2-8F04-BA451C77F1D7}">
              <ma14:placeholderFlag xmlns:ma14="http://schemas.microsoft.com/office/mac/drawingml/2011/main" val="1"/>
            </a:ext>
          </a:extLst>
        </p:spPr>
      </p:sp>
      <p:sp>
        <p:nvSpPr>
          <p:cNvPr id="438275" name="Rectangle 3"/>
          <p:cNvSpPr>
            <a:spLocks noGrp="1" noChangeArrowheads="1"/>
          </p:cNvSpPr>
          <p:nvPr>
            <p:ph type="body" idx="1"/>
          </p:nvPr>
        </p:nvSpPr>
        <p:spPr>
          <a:xfrm>
            <a:off x="457200" y="3657600"/>
            <a:ext cx="6019800" cy="4724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solidFill>
                  <a:schemeClr val="tx2"/>
                </a:solidFill>
              </a:rPr>
              <a:t>Note the distance between the LV and the RV lead, which is located in the RV apex. The RA lead was placed anteriorly.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F940DB-F885-3441-A6EB-A6A0A4A29957}" type="datetimeFigureOut">
              <a:rPr lang="en-US" smtClean="0"/>
              <a:t>4/5/12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40FC-131F-0440-B549-9982533807A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940DB-F885-3441-A6EB-A6A0A4A29957}" type="datetimeFigureOut">
              <a:rPr lang="en-US" smtClean="0"/>
              <a:t>4/5/12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40FC-131F-0440-B549-9982533807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F940DB-F885-3441-A6EB-A6A0A4A29957}" type="datetimeFigureOut">
              <a:rPr lang="en-US" smtClean="0"/>
              <a:t>4/5/12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40FC-131F-0440-B549-9982533807A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9EF940DB-F885-3441-A6EB-A6A0A4A29957}" type="datetimeFigureOut">
              <a:rPr lang="en-US" smtClean="0"/>
              <a:t>4/5/12</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D0EB40FC-131F-0440-B549-9982533807A9}" type="slidenum">
              <a:rPr lang="en-US" smtClean="0"/>
              <a:t>‹#›</a:t>
            </a:fld>
            <a:endParaRPr lang="en-US"/>
          </a:p>
        </p:txBody>
      </p:sp>
    </p:spTree>
    <p:extLst>
      <p:ext uri="{BB962C8B-B14F-4D97-AF65-F5344CB8AC3E}">
        <p14:creationId xmlns:p14="http://schemas.microsoft.com/office/powerpoint/2010/main" val="210651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52400" y="1600200"/>
            <a:ext cx="88392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A9CD4AC-C12B-8142-8C03-F84335C4F522}" type="slidenum">
              <a:rPr lang="en-US"/>
              <a:pPr/>
              <a:t>‹#›</a:t>
            </a:fld>
            <a:endParaRPr lang="en-US"/>
          </a:p>
        </p:txBody>
      </p:sp>
    </p:spTree>
    <p:extLst>
      <p:ext uri="{BB962C8B-B14F-4D97-AF65-F5344CB8AC3E}">
        <p14:creationId xmlns:p14="http://schemas.microsoft.com/office/powerpoint/2010/main" val="89184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F940DB-F885-3441-A6EB-A6A0A4A29957}" type="datetimeFigureOut">
              <a:rPr lang="en-US" smtClean="0"/>
              <a:t>4/5/12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40FC-131F-0440-B549-9982533807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940DB-F885-3441-A6EB-A6A0A4A29957}" type="datetimeFigureOut">
              <a:rPr lang="en-US" smtClean="0"/>
              <a:t>4/5/12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40FC-131F-0440-B549-9982533807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940DB-F885-3441-A6EB-A6A0A4A29957}" type="datetimeFigureOut">
              <a:rPr lang="en-US" smtClean="0"/>
              <a:t>4/5/12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B40FC-131F-0440-B549-9982533807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940DB-F885-3441-A6EB-A6A0A4A29957}" type="datetimeFigureOut">
              <a:rPr lang="en-US" smtClean="0"/>
              <a:t>4/5/12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B40FC-131F-0440-B549-9982533807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940DB-F885-3441-A6EB-A6A0A4A29957}" type="datetimeFigureOut">
              <a:rPr lang="en-US" smtClean="0"/>
              <a:t>4/5/12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B40FC-131F-0440-B549-9982533807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940DB-F885-3441-A6EB-A6A0A4A29957}" type="datetimeFigureOut">
              <a:rPr lang="en-US" smtClean="0"/>
              <a:t>4/5/12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B40FC-131F-0440-B549-9982533807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940DB-F885-3441-A6EB-A6A0A4A29957}" type="datetimeFigureOut">
              <a:rPr lang="en-US" smtClean="0"/>
              <a:t>4/5/12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B40FC-131F-0440-B549-9982533807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940DB-F885-3441-A6EB-A6A0A4A29957}" type="datetimeFigureOut">
              <a:rPr lang="en-US" smtClean="0"/>
              <a:t>4/5/12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B40FC-131F-0440-B549-9982533807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377"/>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30388"/>
            <a:ext cx="8229600" cy="4078442"/>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940DB-F885-3441-A6EB-A6A0A4A29957}" type="datetimeFigureOut">
              <a:rPr lang="en-US" smtClean="0"/>
              <a:t>4/5/12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B40FC-131F-0440-B549-9982533807A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hyperlink" Target="http://www.google.com/url?sa=t&amp;rct=j&amp;q=&amp;esrc=s&amp;source=web&amp;cd=2&amp;ved=0CDAQFjAB&amp;url=http://www.hrsonline.org/ClinicalGuidance/upload/ceids_mgmt_eol.pdf&amp;ei=I197T9b5G42k8ASXrZDdBA&amp;usg=AFQjCNGSjWhbqfL4O8d62atI7IvBDyOqJQ&amp;sig2=uvoWkAoo-eW7xLxnzZXakQ"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6.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Parallax of ICD Therapy</a:t>
            </a:r>
            <a:br>
              <a:rPr lang="en-US" dirty="0" smtClean="0"/>
            </a:br>
            <a:r>
              <a:rPr lang="en-US" dirty="0" smtClean="0"/>
              <a:t>2012</a:t>
            </a:r>
            <a:endParaRPr lang="en-US" dirty="0"/>
          </a:p>
        </p:txBody>
      </p:sp>
      <p:sp>
        <p:nvSpPr>
          <p:cNvPr id="3" name="Subtitle 2"/>
          <p:cNvSpPr>
            <a:spLocks noGrp="1"/>
          </p:cNvSpPr>
          <p:nvPr>
            <p:ph type="subTitle" idx="1"/>
          </p:nvPr>
        </p:nvSpPr>
        <p:spPr/>
        <p:txBody>
          <a:bodyPr/>
          <a:lstStyle/>
          <a:p>
            <a:r>
              <a:rPr lang="en-US" dirty="0" smtClean="0"/>
              <a:t>John Mandrola</a:t>
            </a:r>
            <a:endParaRPr lang="en-US" dirty="0"/>
          </a:p>
        </p:txBody>
      </p:sp>
    </p:spTree>
    <p:extLst>
      <p:ext uri="{BB962C8B-B14F-4D97-AF65-F5344CB8AC3E}">
        <p14:creationId xmlns:p14="http://schemas.microsoft.com/office/powerpoint/2010/main" val="11731779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yet another view seen lately</a:t>
            </a:r>
            <a:endParaRPr lang="en-US" dirty="0"/>
          </a:p>
        </p:txBody>
      </p:sp>
      <p:pic>
        <p:nvPicPr>
          <p:cNvPr id="3" name="Picture 2" descr="images-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63344"/>
            <a:ext cx="3144029" cy="2495573"/>
          </a:xfrm>
          <a:prstGeom prst="rect">
            <a:avLst/>
          </a:prstGeom>
        </p:spPr>
      </p:pic>
      <p:pic>
        <p:nvPicPr>
          <p:cNvPr id="5" name="Picture 4" descr="images-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966" y="3134144"/>
            <a:ext cx="4344834" cy="2172417"/>
          </a:xfrm>
          <a:prstGeom prst="rect">
            <a:avLst/>
          </a:prstGeom>
        </p:spPr>
      </p:pic>
      <p:sp>
        <p:nvSpPr>
          <p:cNvPr id="6" name="TextBox 5"/>
          <p:cNvSpPr txBox="1"/>
          <p:nvPr/>
        </p:nvSpPr>
        <p:spPr>
          <a:xfrm>
            <a:off x="1352528" y="4084450"/>
            <a:ext cx="1558239" cy="400110"/>
          </a:xfrm>
          <a:prstGeom prst="rect">
            <a:avLst/>
          </a:prstGeom>
          <a:noFill/>
        </p:spPr>
        <p:txBody>
          <a:bodyPr wrap="none" rtlCol="0">
            <a:spAutoFit/>
          </a:bodyPr>
          <a:lstStyle/>
          <a:p>
            <a:r>
              <a:rPr lang="en-US" sz="2000" dirty="0" smtClean="0"/>
              <a:t>St Jude Riata</a:t>
            </a:r>
            <a:endParaRPr lang="en-US" sz="2000" dirty="0"/>
          </a:p>
        </p:txBody>
      </p:sp>
      <p:sp>
        <p:nvSpPr>
          <p:cNvPr id="7" name="TextBox 6"/>
          <p:cNvSpPr txBox="1"/>
          <p:nvPr/>
        </p:nvSpPr>
        <p:spPr>
          <a:xfrm>
            <a:off x="5294654" y="5342431"/>
            <a:ext cx="2699627" cy="400110"/>
          </a:xfrm>
          <a:prstGeom prst="rect">
            <a:avLst/>
          </a:prstGeom>
          <a:noFill/>
        </p:spPr>
        <p:txBody>
          <a:bodyPr wrap="none" rtlCol="0">
            <a:spAutoFit/>
          </a:bodyPr>
          <a:lstStyle/>
          <a:p>
            <a:r>
              <a:rPr lang="en-US" sz="2000" dirty="0" smtClean="0"/>
              <a:t>Medtronic Sprint Fidelis</a:t>
            </a:r>
            <a:endParaRPr lang="en-US" sz="2000" dirty="0"/>
          </a:p>
        </p:txBody>
      </p:sp>
      <p:sp>
        <p:nvSpPr>
          <p:cNvPr id="8" name="TextBox 7"/>
          <p:cNvSpPr txBox="1"/>
          <p:nvPr/>
        </p:nvSpPr>
        <p:spPr>
          <a:xfrm>
            <a:off x="4156551" y="1100444"/>
            <a:ext cx="4365197" cy="523220"/>
          </a:xfrm>
          <a:prstGeom prst="rect">
            <a:avLst/>
          </a:prstGeom>
          <a:solidFill>
            <a:schemeClr val="tx1">
              <a:lumMod val="65000"/>
            </a:schemeClr>
          </a:solidFill>
          <a:ln>
            <a:solidFill>
              <a:schemeClr val="bg1">
                <a:lumMod val="95000"/>
                <a:lumOff val="5000"/>
              </a:schemeClr>
            </a:solidFill>
          </a:ln>
        </p:spPr>
        <p:txBody>
          <a:bodyPr wrap="none" rtlCol="0">
            <a:spAutoFit/>
          </a:bodyPr>
          <a:lstStyle/>
          <a:p>
            <a:r>
              <a:rPr lang="en-US" sz="2800" dirty="0" smtClean="0">
                <a:solidFill>
                  <a:schemeClr val="bg2">
                    <a:lumMod val="75000"/>
                    <a:lumOff val="25000"/>
                  </a:schemeClr>
                </a:solidFill>
              </a:rPr>
              <a:t>Intra-cardiac Device Failures</a:t>
            </a:r>
            <a:endParaRPr lang="en-US" sz="2800" dirty="0">
              <a:solidFill>
                <a:schemeClr val="bg2">
                  <a:lumMod val="75000"/>
                  <a:lumOff val="25000"/>
                </a:schemeClr>
              </a:solidFill>
            </a:endParaRPr>
          </a:p>
        </p:txBody>
      </p:sp>
    </p:spTree>
    <p:extLst>
      <p:ext uri="{BB962C8B-B14F-4D97-AF65-F5344CB8AC3E}">
        <p14:creationId xmlns:p14="http://schemas.microsoft.com/office/powerpoint/2010/main" val="40087422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Real ICD Stories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10161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Patrick</a:t>
            </a:r>
            <a:endParaRPr lang="en-US" dirty="0"/>
          </a:p>
        </p:txBody>
      </p:sp>
      <p:sp>
        <p:nvSpPr>
          <p:cNvPr id="7" name="Content Placeholder 6"/>
          <p:cNvSpPr>
            <a:spLocks noGrp="1"/>
          </p:cNvSpPr>
          <p:nvPr>
            <p:ph idx="1"/>
          </p:nvPr>
        </p:nvSpPr>
        <p:spPr>
          <a:xfrm>
            <a:off x="457200" y="1237376"/>
            <a:ext cx="8229600" cy="5228855"/>
          </a:xfrm>
        </p:spPr>
        <p:txBody>
          <a:bodyPr>
            <a:noAutofit/>
          </a:bodyPr>
          <a:lstStyle/>
          <a:p>
            <a:r>
              <a:rPr lang="en-US" sz="2400" dirty="0" smtClean="0"/>
              <a:t>17 years old when he had SCD at home</a:t>
            </a:r>
          </a:p>
          <a:p>
            <a:pPr lvl="1"/>
            <a:r>
              <a:rPr lang="en-US" sz="2000" dirty="0" smtClean="0"/>
              <a:t>w/u negative</a:t>
            </a:r>
          </a:p>
          <a:p>
            <a:pPr lvl="1"/>
            <a:r>
              <a:rPr lang="en-US" sz="2000" dirty="0" smtClean="0"/>
              <a:t> ICD placed for idiopathic VF</a:t>
            </a:r>
          </a:p>
          <a:p>
            <a:r>
              <a:rPr lang="en-US" sz="2400" dirty="0" smtClean="0"/>
              <a:t>22 years old</a:t>
            </a:r>
          </a:p>
          <a:p>
            <a:pPr lvl="1"/>
            <a:r>
              <a:rPr lang="en-US" sz="2000" dirty="0" smtClean="0"/>
              <a:t>ICD shock while at college</a:t>
            </a:r>
          </a:p>
          <a:p>
            <a:pPr lvl="1"/>
            <a:r>
              <a:rPr lang="en-US" sz="2000" dirty="0" smtClean="0"/>
              <a:t>Evaluation from device showed VF</a:t>
            </a:r>
          </a:p>
          <a:p>
            <a:r>
              <a:rPr lang="en-US" sz="2400" dirty="0" smtClean="0"/>
              <a:t>Now… Patrick is  31; takes 25mg of </a:t>
            </a:r>
            <a:r>
              <a:rPr lang="en-US" sz="2400" dirty="0" err="1" smtClean="0"/>
              <a:t>metoprolol</a:t>
            </a:r>
            <a:r>
              <a:rPr lang="en-US" sz="2400" dirty="0" smtClean="0"/>
              <a:t> daily; coaches and teaches High School and is engaged to be married. </a:t>
            </a:r>
          </a:p>
          <a:p>
            <a:pPr lvl="1"/>
            <a:r>
              <a:rPr lang="en-US" sz="2000" dirty="0" smtClean="0"/>
              <a:t>No more shocks</a:t>
            </a:r>
            <a:endParaRPr lang="en-US" sz="2000" dirty="0"/>
          </a:p>
        </p:txBody>
      </p:sp>
    </p:spTree>
    <p:extLst>
      <p:ext uri="{BB962C8B-B14F-4D97-AF65-F5344CB8AC3E}">
        <p14:creationId xmlns:p14="http://schemas.microsoft.com/office/powerpoint/2010/main" val="42109288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Liz</a:t>
            </a:r>
            <a:endParaRPr lang="en-US" dirty="0"/>
          </a:p>
        </p:txBody>
      </p:sp>
      <p:sp>
        <p:nvSpPr>
          <p:cNvPr id="3" name="Content Placeholder 2"/>
          <p:cNvSpPr>
            <a:spLocks noGrp="1"/>
          </p:cNvSpPr>
          <p:nvPr>
            <p:ph idx="1"/>
          </p:nvPr>
        </p:nvSpPr>
        <p:spPr>
          <a:xfrm>
            <a:off x="457200" y="1567073"/>
            <a:ext cx="8400212" cy="4156862"/>
          </a:xfrm>
        </p:spPr>
        <p:txBody>
          <a:bodyPr>
            <a:normAutofit fontScale="62500" lnSpcReduction="20000"/>
          </a:bodyPr>
          <a:lstStyle/>
          <a:p>
            <a:r>
              <a:rPr lang="en-US" dirty="0" smtClean="0"/>
              <a:t>24 years old</a:t>
            </a:r>
          </a:p>
          <a:p>
            <a:pPr lvl="1"/>
            <a:r>
              <a:rPr lang="en-US" dirty="0" smtClean="0"/>
              <a:t>Syncope and seizures</a:t>
            </a:r>
          </a:p>
          <a:p>
            <a:pPr lvl="1"/>
            <a:r>
              <a:rPr lang="en-US" dirty="0" smtClean="0"/>
              <a:t>ICD placed for newly-diagnosed Long QT syndrome</a:t>
            </a:r>
          </a:p>
          <a:p>
            <a:r>
              <a:rPr lang="en-US" dirty="0" smtClean="0"/>
              <a:t>At 26 she had her first and only shock during sleep for VF</a:t>
            </a:r>
          </a:p>
          <a:p>
            <a:pPr lvl="1"/>
            <a:r>
              <a:rPr lang="en-US" dirty="0" smtClean="0"/>
              <a:t>Takes 12.5 mg of </a:t>
            </a:r>
            <a:r>
              <a:rPr lang="en-US" dirty="0" err="1" smtClean="0"/>
              <a:t>metoprolol</a:t>
            </a:r>
            <a:r>
              <a:rPr lang="en-US" dirty="0" smtClean="0"/>
              <a:t> daily</a:t>
            </a:r>
          </a:p>
          <a:p>
            <a:r>
              <a:rPr lang="en-US" dirty="0" smtClean="0"/>
              <a:t>At 32, she is doing well; Liz is…</a:t>
            </a:r>
          </a:p>
          <a:p>
            <a:pPr lvl="1"/>
            <a:r>
              <a:rPr lang="en-US" dirty="0"/>
              <a:t>a</a:t>
            </a:r>
            <a:r>
              <a:rPr lang="en-US" dirty="0" smtClean="0"/>
              <a:t> mom</a:t>
            </a:r>
          </a:p>
          <a:p>
            <a:pPr lvl="1"/>
            <a:r>
              <a:rPr lang="en-US" dirty="0" smtClean="0"/>
              <a:t>a  wife</a:t>
            </a:r>
          </a:p>
          <a:p>
            <a:pPr lvl="1"/>
            <a:r>
              <a:rPr lang="en-US" dirty="0" smtClean="0"/>
              <a:t>She is alive!</a:t>
            </a:r>
          </a:p>
        </p:txBody>
      </p:sp>
    </p:spTree>
    <p:extLst>
      <p:ext uri="{BB962C8B-B14F-4D97-AF65-F5344CB8AC3E}">
        <p14:creationId xmlns:p14="http://schemas.microsoft.com/office/powerpoint/2010/main" val="5840538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Dorothy</a:t>
            </a:r>
            <a:endParaRPr lang="en-US" dirty="0"/>
          </a:p>
        </p:txBody>
      </p:sp>
      <p:sp>
        <p:nvSpPr>
          <p:cNvPr id="3" name="Content Placeholder 2"/>
          <p:cNvSpPr>
            <a:spLocks noGrp="1"/>
          </p:cNvSpPr>
          <p:nvPr>
            <p:ph idx="1"/>
          </p:nvPr>
        </p:nvSpPr>
        <p:spPr>
          <a:xfrm>
            <a:off x="457200" y="688477"/>
            <a:ext cx="8229600" cy="6028003"/>
          </a:xfrm>
        </p:spPr>
        <p:txBody>
          <a:bodyPr>
            <a:normAutofit fontScale="62500" lnSpcReduction="20000"/>
          </a:bodyPr>
          <a:lstStyle/>
          <a:p>
            <a:r>
              <a:rPr lang="en-US" dirty="0" smtClean="0"/>
              <a:t>Age 74—Prior IMI, EF-35%</a:t>
            </a:r>
          </a:p>
          <a:p>
            <a:r>
              <a:rPr lang="en-US" dirty="0" smtClean="0"/>
              <a:t>Original ICD placed after she presented with sustained VT and syncope</a:t>
            </a:r>
          </a:p>
          <a:p>
            <a:pPr lvl="1"/>
            <a:r>
              <a:rPr lang="en-US" dirty="0" smtClean="0"/>
              <a:t>Months later, more VT/Shocks</a:t>
            </a:r>
            <a:r>
              <a:rPr lang="en-US" dirty="0"/>
              <a:t> </a:t>
            </a:r>
            <a:r>
              <a:rPr lang="en-US" dirty="0" smtClean="0"/>
              <a:t>necessitate </a:t>
            </a:r>
            <a:r>
              <a:rPr lang="en-US" dirty="0" err="1" smtClean="0"/>
              <a:t>Amiodarone</a:t>
            </a:r>
            <a:endParaRPr lang="en-US" dirty="0" smtClean="0"/>
          </a:p>
          <a:p>
            <a:r>
              <a:rPr lang="en-US" dirty="0" smtClean="0"/>
              <a:t>Years go by and VT returns</a:t>
            </a:r>
          </a:p>
          <a:p>
            <a:pPr lvl="1"/>
            <a:r>
              <a:rPr lang="en-US" dirty="0" smtClean="0"/>
              <a:t>2 VT ablations done—</a:t>
            </a:r>
            <a:r>
              <a:rPr lang="en-US" dirty="0" err="1" smtClean="0"/>
              <a:t>Amio</a:t>
            </a:r>
            <a:r>
              <a:rPr lang="en-US" dirty="0" smtClean="0"/>
              <a:t> stopped</a:t>
            </a:r>
          </a:p>
          <a:p>
            <a:r>
              <a:rPr lang="en-US" dirty="0" smtClean="0"/>
              <a:t>Heart block occurs and an atrial lead is added.</a:t>
            </a:r>
          </a:p>
          <a:p>
            <a:r>
              <a:rPr lang="en-US" dirty="0" smtClean="0"/>
              <a:t>More years go by…</a:t>
            </a:r>
          </a:p>
          <a:p>
            <a:r>
              <a:rPr lang="en-US" dirty="0" smtClean="0"/>
              <a:t>Then CHF from chronic RV pacing</a:t>
            </a:r>
          </a:p>
          <a:p>
            <a:pPr lvl="1"/>
            <a:r>
              <a:rPr lang="en-US" dirty="0" smtClean="0"/>
              <a:t>LV lead placed</a:t>
            </a:r>
          </a:p>
          <a:p>
            <a:pPr lvl="1"/>
            <a:r>
              <a:rPr lang="en-US" dirty="0" smtClean="0"/>
              <a:t>CRT-D gives her new life!</a:t>
            </a:r>
          </a:p>
          <a:p>
            <a:r>
              <a:rPr lang="en-US" dirty="0" smtClean="0"/>
              <a:t>17 years later she strolls into my office with 2 great-grandchildren in tow</a:t>
            </a:r>
          </a:p>
          <a:p>
            <a:pPr lvl="1"/>
            <a:r>
              <a:rPr lang="en-US" dirty="0" smtClean="0"/>
              <a:t>No shocks or recent CHF</a:t>
            </a:r>
          </a:p>
          <a:p>
            <a:pPr lvl="1"/>
            <a:r>
              <a:rPr lang="en-US" dirty="0" smtClean="0"/>
              <a:t>“I want to make it to 100”!</a:t>
            </a:r>
          </a:p>
        </p:txBody>
      </p:sp>
    </p:spTree>
    <p:extLst>
      <p:ext uri="{BB962C8B-B14F-4D97-AF65-F5344CB8AC3E}">
        <p14:creationId xmlns:p14="http://schemas.microsoft.com/office/powerpoint/2010/main" val="6210368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And here’s another ICD patient…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86671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solidFill>
                  <a:srgbClr val="E2751D"/>
                </a:solidFill>
              </a:rPr>
              <a:t>Intro to HRS Consensus Statement on ICDs as patients reach end of life</a:t>
            </a:r>
            <a:endParaRPr lang="en-US" sz="4000" dirty="0">
              <a:solidFill>
                <a:srgbClr val="E2751D"/>
              </a:solidFill>
            </a:endParaRPr>
          </a:p>
        </p:txBody>
      </p:sp>
      <p:sp>
        <p:nvSpPr>
          <p:cNvPr id="4" name="Content Placeholder 3"/>
          <p:cNvSpPr>
            <a:spLocks noGrp="1"/>
          </p:cNvSpPr>
          <p:nvPr>
            <p:ph idx="1"/>
          </p:nvPr>
        </p:nvSpPr>
        <p:spPr/>
        <p:txBody>
          <a:bodyPr>
            <a:normAutofit fontScale="92500" lnSpcReduction="10000"/>
          </a:bodyPr>
          <a:lstStyle/>
          <a:p>
            <a:pPr marL="0" indent="0">
              <a:buNone/>
            </a:pPr>
            <a:r>
              <a:rPr lang="en-US" i="1" dirty="0" smtClean="0"/>
              <a:t>“</a:t>
            </a:r>
            <a:r>
              <a:rPr lang="en-US" i="1" dirty="0"/>
              <a:t>His defibrillator kept going off </a:t>
            </a:r>
            <a:r>
              <a:rPr lang="en-US" dirty="0"/>
              <a:t>. . . </a:t>
            </a:r>
            <a:r>
              <a:rPr lang="en-US" i="1" dirty="0"/>
              <a:t>It went off 12 times in </a:t>
            </a:r>
            <a:r>
              <a:rPr lang="en-US" i="1" dirty="0" smtClean="0"/>
              <a:t>one night</a:t>
            </a:r>
            <a:r>
              <a:rPr lang="en-US" dirty="0"/>
              <a:t>...</a:t>
            </a:r>
            <a:r>
              <a:rPr lang="en-US" i="1" dirty="0" smtClean="0"/>
              <a:t>He went in and they looked at it</a:t>
            </a:r>
            <a:r>
              <a:rPr lang="en-US" dirty="0"/>
              <a:t>...</a:t>
            </a:r>
            <a:r>
              <a:rPr lang="en-US" i="1" dirty="0" smtClean="0"/>
              <a:t>they said </a:t>
            </a:r>
            <a:r>
              <a:rPr lang="en-US" i="1" dirty="0"/>
              <a:t>they adjusted it and they sent him back home. The next day we had to take him back because it was happening again. It kept going off and going off and it wouldn’t stop going off.</a:t>
            </a:r>
            <a:r>
              <a:rPr lang="en-US" i="1" dirty="0" smtClean="0"/>
              <a:t>”</a:t>
            </a:r>
            <a:endParaRPr lang="en-US" dirty="0"/>
          </a:p>
        </p:txBody>
      </p:sp>
    </p:spTree>
    <p:extLst>
      <p:ext uri="{BB962C8B-B14F-4D97-AF65-F5344CB8AC3E}">
        <p14:creationId xmlns:p14="http://schemas.microsoft.com/office/powerpoint/2010/main" val="42800844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Parallax</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45386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Secondary Prevention</a:t>
            </a:r>
            <a:endParaRPr lang="en-US" dirty="0"/>
          </a:p>
        </p:txBody>
      </p:sp>
      <p:sp>
        <p:nvSpPr>
          <p:cNvPr id="5" name="Subtitle 4"/>
          <p:cNvSpPr>
            <a:spLocks noGrp="1"/>
          </p:cNvSpPr>
          <p:nvPr>
            <p:ph type="subTitle" idx="1"/>
          </p:nvPr>
        </p:nvSpPr>
        <p:spPr/>
        <p:txBody>
          <a:bodyPr/>
          <a:lstStyle/>
          <a:p>
            <a:r>
              <a:rPr lang="en-US" dirty="0"/>
              <a:t>W</a:t>
            </a:r>
            <a:r>
              <a:rPr lang="en-US" dirty="0" smtClean="0"/>
              <a:t>as the only indication for ICDs before 2001</a:t>
            </a:r>
            <a:endParaRPr lang="en-US" dirty="0"/>
          </a:p>
        </p:txBody>
      </p:sp>
    </p:spTree>
    <p:extLst>
      <p:ext uri="{BB962C8B-B14F-4D97-AF65-F5344CB8AC3E}">
        <p14:creationId xmlns:p14="http://schemas.microsoft.com/office/powerpoint/2010/main" val="41603463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endParaRPr lang="en-US"/>
          </a:p>
        </p:txBody>
      </p:sp>
      <p:sp>
        <p:nvSpPr>
          <p:cNvPr id="250883" name="Text Box 3"/>
          <p:cNvSpPr txBox="1">
            <a:spLocks noChangeArrowheads="1"/>
          </p:cNvSpPr>
          <p:nvPr/>
        </p:nvSpPr>
        <p:spPr bwMode="auto">
          <a:xfrm>
            <a:off x="228600" y="5638800"/>
            <a:ext cx="84582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lnSpc>
                <a:spcPct val="90000"/>
              </a:lnSpc>
              <a:spcBef>
                <a:spcPct val="50000"/>
              </a:spcBef>
            </a:pPr>
            <a:r>
              <a:rPr lang="en-US" sz="2600" b="0">
                <a:solidFill>
                  <a:srgbClr val="FF9966"/>
                </a:solidFill>
              </a:rPr>
              <a:t>Holter monitor reading from a patient who did not have a defibrillator.  He died at 6:11 am on the golf course.</a:t>
            </a:r>
            <a:endParaRPr lang="en-US" sz="2000">
              <a:solidFill>
                <a:srgbClr val="FF9966"/>
              </a:solidFill>
            </a:endParaRPr>
          </a:p>
        </p:txBody>
      </p:sp>
      <p:pic>
        <p:nvPicPr>
          <p:cNvPr id="250884" name="Picture 4" descr="scan 1sistrunk, cat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154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941370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41723"/>
            <a:ext cx="7772400" cy="1470025"/>
          </a:xfrm>
        </p:spPr>
        <p:txBody>
          <a:bodyPr/>
          <a:lstStyle/>
          <a:p>
            <a:r>
              <a:rPr lang="en-US" dirty="0" smtClean="0"/>
              <a:t>Parallax…</a:t>
            </a:r>
            <a:endParaRPr lang="en-US" dirty="0"/>
          </a:p>
        </p:txBody>
      </p:sp>
      <p:sp>
        <p:nvSpPr>
          <p:cNvPr id="5" name="Subtitle 4"/>
          <p:cNvSpPr>
            <a:spLocks noGrp="1"/>
          </p:cNvSpPr>
          <p:nvPr>
            <p:ph type="subTitle" idx="1"/>
          </p:nvPr>
        </p:nvSpPr>
        <p:spPr>
          <a:xfrm>
            <a:off x="685800" y="2879975"/>
            <a:ext cx="7772400" cy="1752600"/>
          </a:xfrm>
        </p:spPr>
        <p:txBody>
          <a:bodyPr>
            <a:noAutofit/>
          </a:bodyPr>
          <a:lstStyle/>
          <a:p>
            <a:r>
              <a:rPr lang="en-US" i="1" dirty="0" smtClean="0"/>
              <a:t>…the </a:t>
            </a:r>
            <a:r>
              <a:rPr lang="en-US" i="1" dirty="0"/>
              <a:t>effect whereby the position or direction of an object appears to differ when viewed from different positions, e.g., through the viewfinder and the lens of a camera.</a:t>
            </a:r>
          </a:p>
        </p:txBody>
      </p:sp>
    </p:spTree>
    <p:extLst>
      <p:ext uri="{BB962C8B-B14F-4D97-AF65-F5344CB8AC3E}">
        <p14:creationId xmlns:p14="http://schemas.microsoft.com/office/powerpoint/2010/main" val="2196343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Primary Prevention with ICDs</a:t>
            </a:r>
            <a:endParaRPr lang="en-US" dirty="0"/>
          </a:p>
        </p:txBody>
      </p:sp>
      <p:sp>
        <p:nvSpPr>
          <p:cNvPr id="5" name="Subtitle 4"/>
          <p:cNvSpPr>
            <a:spLocks noGrp="1"/>
          </p:cNvSpPr>
          <p:nvPr>
            <p:ph idx="1"/>
          </p:nvPr>
        </p:nvSpPr>
        <p:spPr/>
        <p:txBody>
          <a:bodyPr>
            <a:normAutofit fontScale="92500" lnSpcReduction="10000"/>
          </a:bodyPr>
          <a:lstStyle/>
          <a:p>
            <a:r>
              <a:rPr lang="en-US" dirty="0" smtClean="0"/>
              <a:t>Sudden Cardiac death is often the first manifestation of heart disease</a:t>
            </a:r>
          </a:p>
          <a:p>
            <a:pPr lvl="1"/>
            <a:r>
              <a:rPr lang="en-US" dirty="0" smtClean="0"/>
              <a:t>Approximately 20% of the time</a:t>
            </a:r>
          </a:p>
          <a:p>
            <a:pPr lvl="1"/>
            <a:r>
              <a:rPr lang="en-US" dirty="0" smtClean="0"/>
              <a:t>Scary</a:t>
            </a:r>
          </a:p>
          <a:p>
            <a:r>
              <a:rPr lang="en-US" dirty="0" smtClean="0"/>
              <a:t>Out </a:t>
            </a:r>
            <a:r>
              <a:rPr lang="en-US" dirty="0"/>
              <a:t>of hospital Cardiac Arrest has a dismal prognosis</a:t>
            </a:r>
          </a:p>
          <a:p>
            <a:endParaRPr lang="en-US" dirty="0"/>
          </a:p>
        </p:txBody>
      </p:sp>
    </p:spTree>
    <p:extLst>
      <p:ext uri="{BB962C8B-B14F-4D97-AF65-F5344CB8AC3E}">
        <p14:creationId xmlns:p14="http://schemas.microsoft.com/office/powerpoint/2010/main" val="17606883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4-02 at 10.37.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500"/>
            <a:ext cx="9144000" cy="5197386"/>
          </a:xfrm>
          <a:prstGeom prst="rect">
            <a:avLst/>
          </a:prstGeom>
        </p:spPr>
      </p:pic>
    </p:spTree>
    <p:extLst>
      <p:ext uri="{BB962C8B-B14F-4D97-AF65-F5344CB8AC3E}">
        <p14:creationId xmlns:p14="http://schemas.microsoft.com/office/powerpoint/2010/main" val="19601217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694" y="1012732"/>
            <a:ext cx="6918614"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1400" b="1" dirty="0">
                <a:solidFill>
                  <a:srgbClr val="FFFFFF"/>
                </a:solidFill>
                <a:cs typeface="Arial Unicode MS" charset="0"/>
              </a:rPr>
              <a:t>Kaplan–Meier Estimates of the Probability of Survival in the Group Assigned to Receive an Implantable Defibrillator and the Group Assigned to Receive Conventional Medical Therapy.</a:t>
            </a:r>
          </a:p>
        </p:txBody>
      </p:sp>
      <p:sp>
        <p:nvSpPr>
          <p:cNvPr id="3076" name="Text Box 4"/>
          <p:cNvSpPr txBox="1">
            <a:spLocks noChangeArrowheads="1"/>
          </p:cNvSpPr>
          <p:nvPr/>
        </p:nvSpPr>
        <p:spPr bwMode="auto">
          <a:xfrm>
            <a:off x="1737591" y="6013357"/>
            <a:ext cx="4726421" cy="32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2211" rIns="0" bIns="0" anchor="ctr"/>
          <a:lstStyle>
            <a:lvl1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9pPr>
          </a:lstStyle>
          <a:p>
            <a:pPr>
              <a:lnSpc>
                <a:spcPct val="93000"/>
              </a:lnSpc>
            </a:pPr>
            <a:r>
              <a:rPr lang="en-US" sz="1100" b="1">
                <a:cs typeface="Arial Unicode MS" charset="0"/>
              </a:rPr>
              <a:t>Moss AJ et al. N Engl J Med 2002;346:877-883.</a:t>
            </a:r>
          </a:p>
        </p:txBody>
      </p:sp>
      <p:sp>
        <p:nvSpPr>
          <p:cNvPr id="2" name="TextBox 1"/>
          <p:cNvSpPr txBox="1"/>
          <p:nvPr/>
        </p:nvSpPr>
        <p:spPr>
          <a:xfrm>
            <a:off x="4245628" y="1144527"/>
            <a:ext cx="4009588" cy="523220"/>
          </a:xfrm>
          <a:prstGeom prst="rect">
            <a:avLst/>
          </a:prstGeom>
          <a:noFill/>
        </p:spPr>
        <p:txBody>
          <a:bodyPr wrap="none" rtlCol="0">
            <a:spAutoFit/>
          </a:bodyPr>
          <a:lstStyle/>
          <a:p>
            <a:r>
              <a:rPr lang="en-US" sz="2800" b="1" i="1" dirty="0" smtClean="0">
                <a:solidFill>
                  <a:srgbClr val="FF681F"/>
                </a:solidFill>
              </a:rPr>
              <a:t>MADIT II Trial--Ischemic</a:t>
            </a:r>
            <a:endParaRPr lang="en-US" sz="2800" b="1" i="1" dirty="0">
              <a:solidFill>
                <a:srgbClr val="FF681F"/>
              </a:solidFill>
            </a:endParaRPr>
          </a:p>
        </p:txBody>
      </p:sp>
    </p:spTree>
    <p:extLst>
      <p:ext uri="{BB962C8B-B14F-4D97-AF65-F5344CB8AC3E}">
        <p14:creationId xmlns:p14="http://schemas.microsoft.com/office/powerpoint/2010/main" val="385546144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02 at 10.45.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5200"/>
            <a:ext cx="9144000" cy="4924628"/>
          </a:xfrm>
          <a:prstGeom prst="rect">
            <a:avLst/>
          </a:prstGeom>
        </p:spPr>
      </p:pic>
    </p:spTree>
    <p:extLst>
      <p:ext uri="{BB962C8B-B14F-4D97-AF65-F5344CB8AC3E}">
        <p14:creationId xmlns:p14="http://schemas.microsoft.com/office/powerpoint/2010/main" val="22766693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91" y="1012732"/>
            <a:ext cx="7700818"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4000" dirty="0" smtClean="0">
                <a:solidFill>
                  <a:srgbClr val="FF681F"/>
                </a:solidFill>
                <a:cs typeface="Arial Unicode MS" charset="0"/>
              </a:rPr>
              <a:t>SCD-</a:t>
            </a:r>
            <a:r>
              <a:rPr lang="en-US" sz="4000" dirty="0" err="1" smtClean="0">
                <a:solidFill>
                  <a:srgbClr val="FF681F"/>
                </a:solidFill>
                <a:cs typeface="Arial Unicode MS" charset="0"/>
              </a:rPr>
              <a:t>HeFT</a:t>
            </a:r>
            <a:r>
              <a:rPr lang="en-US" sz="4000" dirty="0" smtClean="0">
                <a:solidFill>
                  <a:srgbClr val="FF681F"/>
                </a:solidFill>
                <a:cs typeface="Arial Unicode MS" charset="0"/>
              </a:rPr>
              <a:t> Results</a:t>
            </a:r>
            <a:endParaRPr lang="en-US" sz="4000" dirty="0">
              <a:solidFill>
                <a:srgbClr val="FF681F"/>
              </a:solidFill>
              <a:cs typeface="Arial Unicode MS" charset="0"/>
            </a:endParaRPr>
          </a:p>
        </p:txBody>
      </p:sp>
      <p:sp>
        <p:nvSpPr>
          <p:cNvPr id="3076" name="Text Box 4"/>
          <p:cNvSpPr txBox="1">
            <a:spLocks noChangeArrowheads="1"/>
          </p:cNvSpPr>
          <p:nvPr/>
        </p:nvSpPr>
        <p:spPr bwMode="auto">
          <a:xfrm>
            <a:off x="854364" y="6013357"/>
            <a:ext cx="5609648" cy="32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2211" rIns="0" bIns="0" anchor="ctr"/>
          <a:lstStyle>
            <a:lvl1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9pPr>
          </a:lstStyle>
          <a:p>
            <a:pPr>
              <a:lnSpc>
                <a:spcPct val="93000"/>
              </a:lnSpc>
            </a:pPr>
            <a:r>
              <a:rPr lang="en-US" sz="1100" b="1">
                <a:cs typeface="Arial Unicode MS" charset="0"/>
              </a:rPr>
              <a:t>Bardy GH et al. N Engl J Med 2005;352:225-237.</a:t>
            </a:r>
          </a:p>
        </p:txBody>
      </p:sp>
      <p:sp>
        <p:nvSpPr>
          <p:cNvPr id="2" name="TextBox 1"/>
          <p:cNvSpPr txBox="1"/>
          <p:nvPr/>
        </p:nvSpPr>
        <p:spPr>
          <a:xfrm>
            <a:off x="275410" y="1591148"/>
            <a:ext cx="184666" cy="369332"/>
          </a:xfrm>
          <a:prstGeom prst="rect">
            <a:avLst/>
          </a:prstGeom>
          <a:noFill/>
        </p:spPr>
        <p:txBody>
          <a:bodyPr wrap="none" rtlCol="0">
            <a:spAutoFit/>
          </a:bodyPr>
          <a:lstStyle/>
          <a:p>
            <a:endParaRPr lang="en-US" dirty="0"/>
          </a:p>
        </p:txBody>
      </p:sp>
      <p:sp>
        <p:nvSpPr>
          <p:cNvPr id="3" name="TextBox 2"/>
          <p:cNvSpPr txBox="1"/>
          <p:nvPr/>
        </p:nvSpPr>
        <p:spPr>
          <a:xfrm>
            <a:off x="5591550" y="3249611"/>
            <a:ext cx="2520542" cy="400110"/>
          </a:xfrm>
          <a:prstGeom prst="rect">
            <a:avLst/>
          </a:prstGeom>
          <a:noFill/>
        </p:spPr>
        <p:txBody>
          <a:bodyPr wrap="none" rtlCol="0">
            <a:spAutoFit/>
          </a:bodyPr>
          <a:lstStyle/>
          <a:p>
            <a:r>
              <a:rPr lang="en-US" sz="2000" dirty="0" smtClean="0">
                <a:solidFill>
                  <a:srgbClr val="FF681F"/>
                </a:solidFill>
              </a:rPr>
              <a:t>Ischemic + Dilated CM</a:t>
            </a:r>
            <a:endParaRPr lang="en-US" sz="2000" dirty="0">
              <a:solidFill>
                <a:srgbClr val="FF681F"/>
              </a:solidFill>
            </a:endParaRPr>
          </a:p>
        </p:txBody>
      </p:sp>
    </p:spTree>
    <p:extLst>
      <p:ext uri="{BB962C8B-B14F-4D97-AF65-F5344CB8AC3E}">
        <p14:creationId xmlns:p14="http://schemas.microsoft.com/office/powerpoint/2010/main" val="18868558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702754"/>
          </a:xfrm>
        </p:spPr>
        <p:txBody>
          <a:bodyPr>
            <a:normAutofit fontScale="90000"/>
          </a:bodyPr>
          <a:lstStyle/>
          <a:p>
            <a:r>
              <a:rPr lang="en-US" dirty="0" smtClean="0"/>
              <a:t>“Experts,” guideline writers and the general consensus in Cardiology interpreted these trials one way…</a:t>
            </a:r>
            <a:endParaRPr lang="en-US" dirty="0"/>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2243218" y="183099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250045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Patients with EF &lt;35% should have an ICD</a:t>
            </a:r>
          </a:p>
          <a:p>
            <a:r>
              <a:rPr lang="en-US" dirty="0" smtClean="0"/>
              <a:t>Or else…</a:t>
            </a:r>
          </a:p>
          <a:p>
            <a:pPr lvl="1"/>
            <a:r>
              <a:rPr lang="en-US" i="1" dirty="0" smtClean="0"/>
              <a:t>They might die</a:t>
            </a:r>
          </a:p>
          <a:p>
            <a:pPr lvl="1"/>
            <a:r>
              <a:rPr lang="en-US" i="1" dirty="0" smtClean="0"/>
              <a:t>You will be liable</a:t>
            </a:r>
          </a:p>
          <a:p>
            <a:endParaRPr lang="en-US" i="1"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1577022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483" y="1237377"/>
            <a:ext cx="6185343" cy="4633037"/>
          </a:xfrm>
          <a:prstGeom prst="rect">
            <a:avLst/>
          </a:prstGeom>
        </p:spPr>
      </p:pic>
      <p:sp>
        <p:nvSpPr>
          <p:cNvPr id="5" name="Title 4"/>
          <p:cNvSpPr>
            <a:spLocks noGrp="1"/>
          </p:cNvSpPr>
          <p:nvPr>
            <p:ph type="title"/>
          </p:nvPr>
        </p:nvSpPr>
        <p:spPr/>
        <p:txBody>
          <a:bodyPr>
            <a:normAutofit fontScale="90000"/>
          </a:bodyPr>
          <a:lstStyle/>
          <a:p>
            <a:r>
              <a:rPr lang="en-US" dirty="0" smtClean="0"/>
              <a:t>Others saw something like this…</a:t>
            </a:r>
            <a:endParaRPr lang="en-US" dirty="0"/>
          </a:p>
        </p:txBody>
      </p:sp>
    </p:spTree>
    <p:extLst>
      <p:ext uri="{BB962C8B-B14F-4D97-AF65-F5344CB8AC3E}">
        <p14:creationId xmlns:p14="http://schemas.microsoft.com/office/powerpoint/2010/main" val="24728818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Others thought more…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6710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were these patients in MADIT II and SCD-</a:t>
            </a:r>
            <a:r>
              <a:rPr lang="en-US" dirty="0" err="1" smtClean="0"/>
              <a:t>HeFT</a:t>
            </a:r>
            <a:r>
              <a:rPr lang="en-US" dirty="0" smtClean="0"/>
              <a:t>?</a:t>
            </a:r>
            <a:endParaRPr lang="en-US" dirty="0"/>
          </a:p>
        </p:txBody>
      </p:sp>
      <p:sp>
        <p:nvSpPr>
          <p:cNvPr id="3" name="Content Placeholder 2"/>
          <p:cNvSpPr>
            <a:spLocks noGrp="1"/>
          </p:cNvSpPr>
          <p:nvPr>
            <p:ph idx="1"/>
          </p:nvPr>
        </p:nvSpPr>
        <p:spPr>
          <a:xfrm>
            <a:off x="457200" y="1666044"/>
            <a:ext cx="8229600" cy="2787738"/>
          </a:xfrm>
          <a:ln>
            <a:solidFill>
              <a:schemeClr val="accent3"/>
            </a:solidFill>
          </a:ln>
        </p:spPr>
        <p:txBody>
          <a:bodyPr>
            <a:noAutofit/>
          </a:bodyPr>
          <a:lstStyle/>
          <a:p>
            <a:pPr marL="0" indent="0" algn="ctr">
              <a:buNone/>
            </a:pPr>
            <a:r>
              <a:rPr lang="en-US" sz="1800" dirty="0" smtClean="0"/>
              <a:t>Young (Mean age 64; 60) w/prior MI or LVD</a:t>
            </a:r>
          </a:p>
          <a:p>
            <a:pPr marL="0" indent="0" algn="ctr">
              <a:buNone/>
            </a:pPr>
            <a:r>
              <a:rPr lang="en-US" sz="1800" dirty="0" smtClean="0"/>
              <a:t>In MADIT II – 35% had NYHA Class 1 symptoms </a:t>
            </a:r>
          </a:p>
          <a:p>
            <a:pPr marL="0" indent="0" algn="ctr">
              <a:buNone/>
            </a:pPr>
            <a:r>
              <a:rPr lang="en-US" sz="1800" dirty="0" smtClean="0"/>
              <a:t>One-third or less were females</a:t>
            </a:r>
          </a:p>
          <a:p>
            <a:pPr marL="0" indent="0" algn="ctr">
              <a:buNone/>
            </a:pPr>
            <a:r>
              <a:rPr lang="en-US" sz="1800" dirty="0" smtClean="0"/>
              <a:t>One-quarter or less were non-white</a:t>
            </a:r>
          </a:p>
          <a:p>
            <a:pPr marL="0" indent="0" algn="ctr">
              <a:buNone/>
            </a:pPr>
            <a:r>
              <a:rPr lang="en-US" sz="1800" dirty="0" smtClean="0"/>
              <a:t>Two-thirds were without diabetes</a:t>
            </a:r>
          </a:p>
          <a:p>
            <a:pPr marL="0" indent="0" algn="ctr">
              <a:buNone/>
            </a:pPr>
            <a:r>
              <a:rPr lang="en-US" sz="1800" dirty="0" smtClean="0"/>
              <a:t>No CKD</a:t>
            </a:r>
            <a:endParaRPr lang="en-US" sz="1800" dirty="0"/>
          </a:p>
        </p:txBody>
      </p:sp>
      <p:cxnSp>
        <p:nvCxnSpPr>
          <p:cNvPr id="5" name="Straight Arrow Connector 4"/>
          <p:cNvCxnSpPr/>
          <p:nvPr/>
        </p:nvCxnSpPr>
        <p:spPr>
          <a:xfrm>
            <a:off x="2787528" y="4453782"/>
            <a:ext cx="16495" cy="973234"/>
          </a:xfrm>
          <a:prstGeom prst="straightConnector1">
            <a:avLst/>
          </a:prstGeom>
          <a:ln>
            <a:solidFill>
              <a:srgbClr val="E2751D"/>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490387" y="4453782"/>
            <a:ext cx="16495" cy="973234"/>
          </a:xfrm>
          <a:prstGeom prst="straightConnector1">
            <a:avLst/>
          </a:prstGeom>
          <a:ln>
            <a:solidFill>
              <a:srgbClr val="E2751D"/>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6292212" y="4453782"/>
            <a:ext cx="16495" cy="973234"/>
          </a:xfrm>
          <a:prstGeom prst="straightConnector1">
            <a:avLst/>
          </a:prstGeom>
          <a:ln>
            <a:solidFill>
              <a:srgbClr val="E2751D"/>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494777" y="5591971"/>
            <a:ext cx="6154449" cy="830997"/>
          </a:xfrm>
          <a:prstGeom prst="rect">
            <a:avLst/>
          </a:prstGeom>
          <a:solidFill>
            <a:schemeClr val="tx1">
              <a:lumMod val="85000"/>
            </a:schemeClr>
          </a:solidFill>
        </p:spPr>
        <p:txBody>
          <a:bodyPr wrap="none" rtlCol="0">
            <a:spAutoFit/>
          </a:bodyPr>
          <a:lstStyle/>
          <a:p>
            <a:pPr algn="ctr"/>
            <a:r>
              <a:rPr lang="en-US" sz="2400" dirty="0" smtClean="0">
                <a:solidFill>
                  <a:schemeClr val="accent3"/>
                </a:solidFill>
              </a:rPr>
              <a:t>Sick enough to be at risk for VF, </a:t>
            </a:r>
          </a:p>
          <a:p>
            <a:pPr algn="ctr"/>
            <a:r>
              <a:rPr lang="en-US" sz="2400" dirty="0" smtClean="0">
                <a:solidFill>
                  <a:schemeClr val="accent3"/>
                </a:solidFill>
              </a:rPr>
              <a:t>but not so sick to be dying of competing causes</a:t>
            </a:r>
            <a:endParaRPr lang="en-US" sz="2400" dirty="0">
              <a:solidFill>
                <a:schemeClr val="accent3"/>
              </a:solidFill>
            </a:endParaRPr>
          </a:p>
        </p:txBody>
      </p:sp>
    </p:spTree>
    <p:extLst>
      <p:ext uri="{BB962C8B-B14F-4D97-AF65-F5344CB8AC3E}">
        <p14:creationId xmlns:p14="http://schemas.microsoft.com/office/powerpoint/2010/main" val="26528155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954" name="Group 2"/>
          <p:cNvGrpSpPr>
            <a:grpSpLocks/>
          </p:cNvGrpSpPr>
          <p:nvPr/>
        </p:nvGrpSpPr>
        <p:grpSpPr bwMode="auto">
          <a:xfrm>
            <a:off x="4632325" y="5438775"/>
            <a:ext cx="1066800" cy="581025"/>
            <a:chOff x="4070" y="3456"/>
            <a:chExt cx="672" cy="366"/>
          </a:xfrm>
        </p:grpSpPr>
        <p:sp>
          <p:nvSpPr>
            <p:cNvPr id="253955" name="Text Box 3"/>
            <p:cNvSpPr txBox="1">
              <a:spLocks noChangeArrowheads="1"/>
            </p:cNvSpPr>
            <p:nvPr/>
          </p:nvSpPr>
          <p:spPr bwMode="auto">
            <a:xfrm>
              <a:off x="4070" y="3456"/>
              <a:ext cx="67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1600" b="0" dirty="0">
                  <a:solidFill>
                    <a:schemeClr val="tx1"/>
                  </a:solidFill>
                </a:rPr>
                <a:t>Auto</a:t>
              </a:r>
              <a:r>
                <a:rPr lang="en-US" sz="1600" b="0" baseline="30000" dirty="0">
                  <a:solidFill>
                    <a:schemeClr val="tx1"/>
                  </a:solidFill>
                </a:rPr>
                <a:t>4</a:t>
              </a:r>
              <a:r>
                <a:rPr lang="en-US" sz="1600" b="0" dirty="0">
                  <a:solidFill>
                    <a:schemeClr val="tx1"/>
                  </a:solidFill>
                </a:rPr>
                <a:t> Accidents</a:t>
              </a:r>
            </a:p>
          </p:txBody>
        </p:sp>
        <p:sp>
          <p:nvSpPr>
            <p:cNvPr id="253956" name="Text Box 4"/>
            <p:cNvSpPr txBox="1">
              <a:spLocks noChangeArrowheads="1"/>
            </p:cNvSpPr>
            <p:nvPr/>
          </p:nvSpPr>
          <p:spPr bwMode="auto">
            <a:xfrm>
              <a:off x="4272" y="3504"/>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endParaRPr lang="en-US" sz="1400" b="0" baseline="30000">
                <a:solidFill>
                  <a:schemeClr val="tx1"/>
                </a:solidFill>
              </a:endParaRPr>
            </a:p>
          </p:txBody>
        </p:sp>
      </p:grpSp>
      <p:sp>
        <p:nvSpPr>
          <p:cNvPr id="253957" name="Rectangle 5"/>
          <p:cNvSpPr>
            <a:spLocks noChangeArrowheads="1"/>
          </p:cNvSpPr>
          <p:nvPr/>
        </p:nvSpPr>
        <p:spPr bwMode="auto">
          <a:xfrm>
            <a:off x="601663" y="6324600"/>
            <a:ext cx="73517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20000"/>
              </a:spcBef>
            </a:pPr>
            <a:r>
              <a:rPr lang="en-US" sz="1000" baseline="30000">
                <a:solidFill>
                  <a:schemeClr val="tx1"/>
                </a:solidFill>
              </a:rPr>
              <a:t>1</a:t>
            </a:r>
            <a:r>
              <a:rPr lang="en-US" sz="1000">
                <a:solidFill>
                  <a:schemeClr val="tx1"/>
                </a:solidFill>
              </a:rPr>
              <a:t> NASPE, May 2000, </a:t>
            </a:r>
            <a:r>
              <a:rPr lang="en-US" sz="1000" baseline="30000">
                <a:solidFill>
                  <a:schemeClr val="tx1"/>
                </a:solidFill>
              </a:rPr>
              <a:t>2</a:t>
            </a:r>
            <a:r>
              <a:rPr lang="en-US" sz="1000">
                <a:solidFill>
                  <a:schemeClr val="tx1"/>
                </a:solidFill>
              </a:rPr>
              <a:t> American Heart Association 2000, </a:t>
            </a:r>
            <a:r>
              <a:rPr lang="en-US" sz="1000" baseline="30000">
                <a:solidFill>
                  <a:schemeClr val="tx1"/>
                </a:solidFill>
              </a:rPr>
              <a:t>3</a:t>
            </a:r>
            <a:r>
              <a:rPr lang="en-US" sz="1000">
                <a:solidFill>
                  <a:schemeClr val="tx1"/>
                </a:solidFill>
              </a:rPr>
              <a:t> National Cancer Institute 2001, </a:t>
            </a:r>
            <a:r>
              <a:rPr lang="en-US" sz="1000" baseline="30000">
                <a:solidFill>
                  <a:schemeClr val="tx1"/>
                </a:solidFill>
              </a:rPr>
              <a:t>4</a:t>
            </a:r>
            <a:r>
              <a:rPr lang="en-US" sz="1000">
                <a:solidFill>
                  <a:schemeClr val="tx1"/>
                </a:solidFill>
              </a:rPr>
              <a:t> National Transportation Safety Board, 2000, </a:t>
            </a:r>
          </a:p>
          <a:p>
            <a:pPr algn="l" eaLnBrk="0" hangingPunct="0">
              <a:spcBef>
                <a:spcPct val="20000"/>
              </a:spcBef>
            </a:pPr>
            <a:r>
              <a:rPr lang="en-US" sz="1000" baseline="30000">
                <a:solidFill>
                  <a:schemeClr val="tx1"/>
                </a:solidFill>
              </a:rPr>
              <a:t>5</a:t>
            </a:r>
            <a:r>
              <a:rPr lang="en-US" sz="1000">
                <a:solidFill>
                  <a:schemeClr val="tx1"/>
                </a:solidFill>
              </a:rPr>
              <a:t> Center for Disease Control 2001, </a:t>
            </a:r>
            <a:r>
              <a:rPr lang="en-US" sz="1000" baseline="30000">
                <a:solidFill>
                  <a:schemeClr val="tx1"/>
                </a:solidFill>
              </a:rPr>
              <a:t>6</a:t>
            </a:r>
            <a:r>
              <a:rPr lang="en-US" sz="1000">
                <a:solidFill>
                  <a:schemeClr val="tx1"/>
                </a:solidFill>
              </a:rPr>
              <a:t> NFPA, US Facts &amp; Figures, 2000</a:t>
            </a:r>
          </a:p>
        </p:txBody>
      </p:sp>
      <p:sp>
        <p:nvSpPr>
          <p:cNvPr id="253958" name="Rectangle 6"/>
          <p:cNvSpPr>
            <a:spLocks noGrp="1" noChangeArrowheads="1"/>
          </p:cNvSpPr>
          <p:nvPr>
            <p:ph type="title"/>
          </p:nvPr>
        </p:nvSpPr>
        <p:spPr/>
        <p:txBody>
          <a:bodyPr>
            <a:normAutofit fontScale="90000"/>
          </a:bodyPr>
          <a:lstStyle/>
          <a:p>
            <a:r>
              <a:rPr lang="en-US"/>
              <a:t>Annual Deaths From SCD in US</a:t>
            </a:r>
          </a:p>
        </p:txBody>
      </p:sp>
      <p:graphicFrame>
        <p:nvGraphicFramePr>
          <p:cNvPr id="2" name="Object 7"/>
          <p:cNvGraphicFramePr>
            <a:graphicFrameLocks noChangeAspect="1"/>
          </p:cNvGraphicFramePr>
          <p:nvPr>
            <p:extLst>
              <p:ext uri="{D42A27DB-BD31-4B8C-83A1-F6EECF244321}">
                <p14:modId xmlns:p14="http://schemas.microsoft.com/office/powerpoint/2010/main" val="2757747542"/>
              </p:ext>
            </p:extLst>
          </p:nvPr>
        </p:nvGraphicFramePr>
        <p:xfrm>
          <a:off x="728663" y="1144588"/>
          <a:ext cx="8059737" cy="4702175"/>
        </p:xfrm>
        <a:graphic>
          <a:graphicData uri="http://schemas.openxmlformats.org/drawingml/2006/chart">
            <c:chart xmlns:c="http://schemas.openxmlformats.org/drawingml/2006/chart" xmlns:r="http://schemas.openxmlformats.org/officeDocument/2006/relationships" r:id="rId3"/>
          </a:graphicData>
        </a:graphic>
      </p:graphicFrame>
      <p:sp>
        <p:nvSpPr>
          <p:cNvPr id="253960" name="Text Box 8"/>
          <p:cNvSpPr txBox="1">
            <a:spLocks noChangeArrowheads="1"/>
          </p:cNvSpPr>
          <p:nvPr/>
        </p:nvSpPr>
        <p:spPr bwMode="auto">
          <a:xfrm>
            <a:off x="1828800" y="5438775"/>
            <a:ext cx="744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1600" b="0">
                <a:solidFill>
                  <a:schemeClr val="tx1"/>
                </a:solidFill>
              </a:rPr>
              <a:t>SCD</a:t>
            </a:r>
            <a:r>
              <a:rPr lang="en-US" sz="1600" b="0" baseline="30000">
                <a:solidFill>
                  <a:schemeClr val="tx1"/>
                </a:solidFill>
              </a:rPr>
              <a:t>1</a:t>
            </a:r>
          </a:p>
        </p:txBody>
      </p:sp>
      <p:sp>
        <p:nvSpPr>
          <p:cNvPr id="253961" name="Text Box 9"/>
          <p:cNvSpPr txBox="1">
            <a:spLocks noChangeArrowheads="1"/>
          </p:cNvSpPr>
          <p:nvPr/>
        </p:nvSpPr>
        <p:spPr bwMode="auto">
          <a:xfrm>
            <a:off x="2768600" y="5438775"/>
            <a:ext cx="81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1600" b="0" dirty="0">
                <a:solidFill>
                  <a:schemeClr val="tx1"/>
                </a:solidFill>
              </a:rPr>
              <a:t>CVA</a:t>
            </a:r>
            <a:r>
              <a:rPr lang="en-US" sz="1600" b="0" baseline="30000" dirty="0">
                <a:solidFill>
                  <a:schemeClr val="tx1"/>
                </a:solidFill>
              </a:rPr>
              <a:t>2</a:t>
            </a:r>
          </a:p>
        </p:txBody>
      </p:sp>
      <p:sp>
        <p:nvSpPr>
          <p:cNvPr id="253962" name="Text Box 10"/>
          <p:cNvSpPr txBox="1">
            <a:spLocks noChangeArrowheads="1"/>
          </p:cNvSpPr>
          <p:nvPr/>
        </p:nvSpPr>
        <p:spPr bwMode="auto">
          <a:xfrm>
            <a:off x="3675062" y="5438775"/>
            <a:ext cx="9572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1600" b="0" dirty="0">
                <a:solidFill>
                  <a:schemeClr val="tx1"/>
                </a:solidFill>
              </a:rPr>
              <a:t>Lung</a:t>
            </a:r>
            <a:r>
              <a:rPr lang="en-US" sz="1600" b="0" baseline="30000" dirty="0">
                <a:solidFill>
                  <a:schemeClr val="tx1"/>
                </a:solidFill>
              </a:rPr>
              <a:t>3</a:t>
            </a:r>
            <a:r>
              <a:rPr lang="en-US" sz="1600" b="0" dirty="0">
                <a:solidFill>
                  <a:schemeClr val="tx1"/>
                </a:solidFill>
              </a:rPr>
              <a:t> Cancer</a:t>
            </a:r>
          </a:p>
        </p:txBody>
      </p:sp>
      <p:sp>
        <p:nvSpPr>
          <p:cNvPr id="253963" name="Text Box 11"/>
          <p:cNvSpPr txBox="1">
            <a:spLocks noChangeArrowheads="1"/>
          </p:cNvSpPr>
          <p:nvPr/>
        </p:nvSpPr>
        <p:spPr bwMode="auto">
          <a:xfrm>
            <a:off x="6705600" y="5438775"/>
            <a:ext cx="81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1600" b="0" dirty="0">
                <a:solidFill>
                  <a:schemeClr val="tx1"/>
                </a:solidFill>
              </a:rPr>
              <a:t>AIDS</a:t>
            </a:r>
            <a:r>
              <a:rPr lang="en-US" sz="1600" b="0" baseline="30000" dirty="0">
                <a:solidFill>
                  <a:schemeClr val="tx1"/>
                </a:solidFill>
              </a:rPr>
              <a:t>5</a:t>
            </a:r>
          </a:p>
        </p:txBody>
      </p:sp>
      <p:sp>
        <p:nvSpPr>
          <p:cNvPr id="253964" name="Text Box 12"/>
          <p:cNvSpPr txBox="1">
            <a:spLocks noChangeArrowheads="1"/>
          </p:cNvSpPr>
          <p:nvPr/>
        </p:nvSpPr>
        <p:spPr bwMode="auto">
          <a:xfrm>
            <a:off x="7662435" y="5438775"/>
            <a:ext cx="81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1600" b="0" dirty="0">
                <a:solidFill>
                  <a:schemeClr val="tx1"/>
                </a:solidFill>
              </a:rPr>
              <a:t>Fires</a:t>
            </a:r>
            <a:r>
              <a:rPr lang="en-US" sz="1600" b="0" baseline="30000" dirty="0">
                <a:solidFill>
                  <a:schemeClr val="tx1"/>
                </a:solidFill>
              </a:rPr>
              <a:t>6</a:t>
            </a:r>
          </a:p>
        </p:txBody>
      </p:sp>
      <p:grpSp>
        <p:nvGrpSpPr>
          <p:cNvPr id="253965" name="Group 13"/>
          <p:cNvGrpSpPr>
            <a:grpSpLocks/>
          </p:cNvGrpSpPr>
          <p:nvPr/>
        </p:nvGrpSpPr>
        <p:grpSpPr bwMode="auto">
          <a:xfrm>
            <a:off x="5698530" y="5438775"/>
            <a:ext cx="1150937" cy="581025"/>
            <a:chOff x="3264" y="3408"/>
            <a:chExt cx="768" cy="366"/>
          </a:xfrm>
        </p:grpSpPr>
        <p:sp>
          <p:nvSpPr>
            <p:cNvPr id="253966" name="Text Box 14"/>
            <p:cNvSpPr txBox="1">
              <a:spLocks noChangeArrowheads="1"/>
            </p:cNvSpPr>
            <p:nvPr/>
          </p:nvSpPr>
          <p:spPr bwMode="auto">
            <a:xfrm>
              <a:off x="3264" y="3408"/>
              <a:ext cx="57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1600" b="0" dirty="0">
                  <a:solidFill>
                    <a:schemeClr val="tx1"/>
                  </a:solidFill>
                </a:rPr>
                <a:t>Breast</a:t>
              </a:r>
              <a:r>
                <a:rPr lang="en-US" sz="1600" b="0" baseline="30000" dirty="0">
                  <a:solidFill>
                    <a:schemeClr val="tx1"/>
                  </a:solidFill>
                </a:rPr>
                <a:t>3</a:t>
              </a:r>
              <a:r>
                <a:rPr lang="en-US" sz="1600" b="0" dirty="0">
                  <a:solidFill>
                    <a:schemeClr val="tx1"/>
                  </a:solidFill>
                </a:rPr>
                <a:t> Cancer</a:t>
              </a:r>
            </a:p>
          </p:txBody>
        </p:sp>
        <p:sp>
          <p:nvSpPr>
            <p:cNvPr id="253967" name="Text Box 15"/>
            <p:cNvSpPr txBox="1">
              <a:spLocks noChangeArrowheads="1"/>
            </p:cNvSpPr>
            <p:nvPr/>
          </p:nvSpPr>
          <p:spPr bwMode="auto">
            <a:xfrm>
              <a:off x="3744" y="3504"/>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endParaRPr lang="en-US" sz="1400" b="0" baseline="30000">
                <a:solidFill>
                  <a:schemeClr val="tx1"/>
                </a:solidFill>
              </a:endParaRPr>
            </a:p>
          </p:txBody>
        </p:sp>
      </p:grpSp>
    </p:spTree>
    <p:extLst>
      <p:ext uri="{BB962C8B-B14F-4D97-AF65-F5344CB8AC3E}">
        <p14:creationId xmlns:p14="http://schemas.microsoft.com/office/powerpoint/2010/main" val="9804261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And the thinkers kept 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2197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2"/>
          <p:cNvSpPr txBox="1"/>
          <p:nvPr/>
        </p:nvSpPr>
        <p:spPr>
          <a:xfrm>
            <a:off x="1009242" y="1771761"/>
            <a:ext cx="7125517" cy="3416320"/>
          </a:xfrm>
          <a:prstGeom prst="rect">
            <a:avLst/>
          </a:prstGeom>
          <a:noFill/>
        </p:spPr>
        <p:txBody>
          <a:bodyPr wrap="square" rtlCol="0">
            <a:spAutoFit/>
          </a:bodyPr>
          <a:lstStyle/>
          <a:p>
            <a:pPr algn="ctr"/>
            <a:r>
              <a:rPr lang="en-US" sz="3600" i="1" dirty="0" smtClean="0"/>
              <a:t>No prospective randomized controlled clinical trial of ICDs used solely in patients </a:t>
            </a:r>
          </a:p>
          <a:p>
            <a:pPr algn="ctr"/>
            <a:r>
              <a:rPr lang="en-US" sz="3600" i="1" dirty="0" smtClean="0"/>
              <a:t>with non-ischemic dilated cardiomyopathy has ever shown better outcomes</a:t>
            </a:r>
            <a:endParaRPr lang="en-US" sz="3600" i="1" dirty="0"/>
          </a:p>
        </p:txBody>
      </p:sp>
    </p:spTree>
    <p:extLst>
      <p:ext uri="{BB962C8B-B14F-4D97-AF65-F5344CB8AC3E}">
        <p14:creationId xmlns:p14="http://schemas.microsoft.com/office/powerpoint/2010/main" val="3942146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No one listened to this voice…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00465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ICDs in CHF</a:t>
            </a:r>
            <a:br>
              <a:rPr lang="en-US" sz="3600" dirty="0" smtClean="0"/>
            </a:br>
            <a:endParaRPr lang="en-US" sz="2400" dirty="0"/>
          </a:p>
        </p:txBody>
      </p:sp>
      <p:pic>
        <p:nvPicPr>
          <p:cNvPr id="4" name="Picture 3" descr="Screen shot 2012-04-02 at 10.45.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73" y="3681599"/>
            <a:ext cx="5323623" cy="2867111"/>
          </a:xfrm>
          <a:prstGeom prst="rect">
            <a:avLst/>
          </a:prstGeom>
        </p:spPr>
      </p:pic>
      <p:sp>
        <p:nvSpPr>
          <p:cNvPr id="5" name="TextBox 4"/>
          <p:cNvSpPr txBox="1"/>
          <p:nvPr/>
        </p:nvSpPr>
        <p:spPr>
          <a:xfrm>
            <a:off x="158673" y="1210350"/>
            <a:ext cx="8732162" cy="2246769"/>
          </a:xfrm>
          <a:prstGeom prst="rect">
            <a:avLst/>
          </a:prstGeom>
          <a:solidFill>
            <a:schemeClr val="tx1">
              <a:lumMod val="85000"/>
            </a:schemeClr>
          </a:solidFill>
        </p:spPr>
        <p:txBody>
          <a:bodyPr wrap="square" rtlCol="0">
            <a:spAutoFit/>
          </a:bodyPr>
          <a:lstStyle/>
          <a:p>
            <a:pPr algn="ctr"/>
            <a:r>
              <a:rPr lang="en-US" sz="2800" i="1" dirty="0" smtClean="0">
                <a:solidFill>
                  <a:srgbClr val="E2751D"/>
                </a:solidFill>
              </a:rPr>
              <a:t>“Another problem with the ICDs is that heart failure remains a progressive disease. So if a patient has an ICD implanted, essentially that patient has lost the chance to go peacefully (and quickly) before becoming miserable”</a:t>
            </a:r>
          </a:p>
          <a:p>
            <a:pPr algn="ctr"/>
            <a:r>
              <a:rPr lang="en-US" sz="2800" i="1" dirty="0" smtClean="0">
                <a:solidFill>
                  <a:srgbClr val="E2751D"/>
                </a:solidFill>
              </a:rPr>
              <a:t>(Lynne Warner-Stevenson 2002)</a:t>
            </a:r>
            <a:endParaRPr lang="en-US" sz="2800" i="1" dirty="0">
              <a:solidFill>
                <a:srgbClr val="E2751D"/>
              </a:solidFill>
            </a:endParaRPr>
          </a:p>
        </p:txBody>
      </p:sp>
      <p:sp>
        <p:nvSpPr>
          <p:cNvPr id="3" name="Oval 2"/>
          <p:cNvSpPr/>
          <p:nvPr/>
        </p:nvSpPr>
        <p:spPr>
          <a:xfrm>
            <a:off x="5739999" y="2952693"/>
            <a:ext cx="1138103" cy="72890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082228" y="4576296"/>
            <a:ext cx="1352528" cy="61978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6449252" y="3810458"/>
            <a:ext cx="1" cy="7658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434756" y="4576296"/>
            <a:ext cx="3014496" cy="33936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0800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Then comes this trial…</a:t>
            </a:r>
            <a:endParaRPr lang="en-US" dirty="0"/>
          </a:p>
        </p:txBody>
      </p:sp>
      <p:sp>
        <p:nvSpPr>
          <p:cNvPr id="3" name="Subtitle 2"/>
          <p:cNvSpPr>
            <a:spLocks noGrp="1"/>
          </p:cNvSpPr>
          <p:nvPr>
            <p:ph type="subTitle" idx="1"/>
          </p:nvPr>
        </p:nvSpPr>
        <p:spPr/>
        <p:txBody>
          <a:bodyPr/>
          <a:lstStyle/>
          <a:p>
            <a:r>
              <a:rPr lang="en-US" dirty="0" smtClean="0"/>
              <a:t>Three years after SCD-</a:t>
            </a:r>
            <a:r>
              <a:rPr lang="en-US" dirty="0" err="1" smtClean="0"/>
              <a:t>HeFT</a:t>
            </a:r>
            <a:endParaRPr lang="en-US" dirty="0"/>
          </a:p>
        </p:txBody>
      </p:sp>
    </p:spTree>
    <p:extLst>
      <p:ext uri="{BB962C8B-B14F-4D97-AF65-F5344CB8AC3E}">
        <p14:creationId xmlns:p14="http://schemas.microsoft.com/office/powerpoint/2010/main" val="30374767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02" y="3889048"/>
            <a:ext cx="8116455" cy="18139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513773" y="6013357"/>
            <a:ext cx="5950239" cy="32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2211" rIns="0" bIns="0" anchor="ctr"/>
          <a:lstStyle>
            <a:lvl1pPr>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ＭＳ Ｐゴシック" charset="0"/>
                <a:cs typeface="ＭＳ Ｐゴシック" charset="0"/>
              </a:defRPr>
            </a:lvl9pPr>
          </a:lstStyle>
          <a:p>
            <a:pPr>
              <a:lnSpc>
                <a:spcPct val="93000"/>
              </a:lnSpc>
            </a:pPr>
            <a:r>
              <a:rPr lang="en-US" sz="1100" b="1">
                <a:cs typeface="Arial Unicode MS" charset="0"/>
              </a:rPr>
              <a:t>Poole JE et al. N Engl J Med 2008;359:1009-1017.</a:t>
            </a:r>
          </a:p>
        </p:txBody>
      </p:sp>
      <p:pic>
        <p:nvPicPr>
          <p:cNvPr id="2" name="Picture 1" descr="Screen shot 2012-04-03 at 6.56.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02" y="139402"/>
            <a:ext cx="5536912" cy="3308643"/>
          </a:xfrm>
          <a:prstGeom prst="rect">
            <a:avLst/>
          </a:prstGeom>
        </p:spPr>
      </p:pic>
      <p:sp>
        <p:nvSpPr>
          <p:cNvPr id="3" name="TextBox 2"/>
          <p:cNvSpPr txBox="1"/>
          <p:nvPr/>
        </p:nvSpPr>
        <p:spPr>
          <a:xfrm>
            <a:off x="6317969" y="2160908"/>
            <a:ext cx="2462350" cy="923330"/>
          </a:xfrm>
          <a:prstGeom prst="rect">
            <a:avLst/>
          </a:prstGeom>
          <a:solidFill>
            <a:srgbClr val="D9D9D9"/>
          </a:solidFill>
        </p:spPr>
        <p:txBody>
          <a:bodyPr wrap="square" rtlCol="0">
            <a:spAutoFit/>
          </a:bodyPr>
          <a:lstStyle/>
          <a:p>
            <a:pPr algn="ctr"/>
            <a:r>
              <a:rPr lang="en-US" dirty="0" smtClean="0">
                <a:solidFill>
                  <a:srgbClr val="E2751D"/>
                </a:solidFill>
              </a:rPr>
              <a:t>Median Survival after appropriate shock </a:t>
            </a:r>
          </a:p>
          <a:p>
            <a:pPr algn="ctr"/>
            <a:r>
              <a:rPr lang="en-US" dirty="0" smtClean="0">
                <a:solidFill>
                  <a:srgbClr val="E2751D"/>
                </a:solidFill>
              </a:rPr>
              <a:t>168 days</a:t>
            </a:r>
            <a:endParaRPr lang="en-US" dirty="0">
              <a:solidFill>
                <a:srgbClr val="E2751D"/>
              </a:solidFill>
            </a:endParaRPr>
          </a:p>
        </p:txBody>
      </p:sp>
      <p:sp>
        <p:nvSpPr>
          <p:cNvPr id="4" name="Oval 3"/>
          <p:cNvSpPr/>
          <p:nvPr/>
        </p:nvSpPr>
        <p:spPr>
          <a:xfrm>
            <a:off x="6003908" y="1501090"/>
            <a:ext cx="3140092" cy="2111422"/>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688274" y="367849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688401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a:t>
            </a:r>
            <a:r>
              <a:rPr lang="en-US" dirty="0"/>
              <a:t>e</a:t>
            </a:r>
            <a:r>
              <a:rPr lang="en-US" dirty="0" smtClean="0"/>
              <a:t>xception to the rule that ICDs only increase quantity of life </a:t>
            </a:r>
            <a:endParaRPr lang="en-US" dirty="0"/>
          </a:p>
        </p:txBody>
      </p:sp>
      <p:pic>
        <p:nvPicPr>
          <p:cNvPr id="4" name="Picture 3" descr="images-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38" y="2671557"/>
            <a:ext cx="8165562" cy="3184342"/>
          </a:xfrm>
          <a:prstGeom prst="rect">
            <a:avLst/>
          </a:prstGeom>
        </p:spPr>
      </p:pic>
    </p:spTree>
    <p:extLst>
      <p:ext uri="{BB962C8B-B14F-4D97-AF65-F5344CB8AC3E}">
        <p14:creationId xmlns:p14="http://schemas.microsoft.com/office/powerpoint/2010/main" val="36936749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Cardiac Resynchronization Therapy --CRT</a:t>
            </a:r>
            <a:endParaRPr lang="en-US" dirty="0"/>
          </a:p>
        </p:txBody>
      </p:sp>
      <p:pic>
        <p:nvPicPr>
          <p:cNvPr id="3" name="Picture 2" descr="images-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336" y="1717391"/>
            <a:ext cx="3499950" cy="4794202"/>
          </a:xfrm>
          <a:prstGeom prst="rect">
            <a:avLst/>
          </a:prstGeom>
        </p:spPr>
      </p:pic>
    </p:spTree>
    <p:extLst>
      <p:ext uri="{BB962C8B-B14F-4D97-AF65-F5344CB8AC3E}">
        <p14:creationId xmlns:p14="http://schemas.microsoft.com/office/powerpoint/2010/main" val="282518919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4" name="Rectangle 6"/>
          <p:cNvSpPr>
            <a:spLocks noGrp="1" noChangeArrowheads="1"/>
          </p:cNvSpPr>
          <p:nvPr>
            <p:ph type="title"/>
          </p:nvPr>
        </p:nvSpPr>
        <p:spPr/>
        <p:txBody>
          <a:bodyPr/>
          <a:lstStyle/>
          <a:p>
            <a:endParaRPr lang="en-US"/>
          </a:p>
        </p:txBody>
      </p:sp>
      <p:pic>
        <p:nvPicPr>
          <p:cNvPr id="473093" name="Picture 5" descr="CRT x-r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2000"/>
            <a:ext cx="9753600" cy="8393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48891592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7250" name="Group 2"/>
          <p:cNvGrpSpPr>
            <a:grpSpLocks/>
          </p:cNvGrpSpPr>
          <p:nvPr/>
        </p:nvGrpSpPr>
        <p:grpSpPr bwMode="auto">
          <a:xfrm>
            <a:off x="1295400" y="152400"/>
            <a:ext cx="7848600" cy="6705600"/>
            <a:chOff x="3417" y="732"/>
            <a:chExt cx="2845" cy="3197"/>
          </a:xfrm>
        </p:grpSpPr>
        <p:pic>
          <p:nvPicPr>
            <p:cNvPr id="4372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 y="732"/>
              <a:ext cx="2845" cy="3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7252" name="Rectangle 4"/>
            <p:cNvSpPr>
              <a:spLocks noChangeArrowheads="1"/>
            </p:cNvSpPr>
            <p:nvPr/>
          </p:nvSpPr>
          <p:spPr bwMode="auto">
            <a:xfrm>
              <a:off x="3487" y="773"/>
              <a:ext cx="2537" cy="2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37253" name="Rectangle 5"/>
          <p:cNvSpPr>
            <a:spLocks noChangeArrowheads="1"/>
          </p:cNvSpPr>
          <p:nvPr/>
        </p:nvSpPr>
        <p:spPr bwMode="auto">
          <a:xfrm>
            <a:off x="304800" y="6494463"/>
            <a:ext cx="303758" cy="366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r>
              <a:rPr lang="en-US" sz="1800" b="0" i="1" dirty="0" smtClean="0">
                <a:solidFill>
                  <a:schemeClr val="tx1"/>
                </a:solidFill>
              </a:rPr>
              <a:t>.</a:t>
            </a:r>
            <a:endParaRPr lang="en-US" sz="1800" b="0" i="1" dirty="0">
              <a:solidFill>
                <a:schemeClr val="tx1"/>
              </a:solidFill>
            </a:endParaRPr>
          </a:p>
        </p:txBody>
      </p:sp>
      <p:sp>
        <p:nvSpPr>
          <p:cNvPr id="437257" name="Line 9"/>
          <p:cNvSpPr>
            <a:spLocks noChangeShapeType="1"/>
          </p:cNvSpPr>
          <p:nvPr/>
        </p:nvSpPr>
        <p:spPr bwMode="auto">
          <a:xfrm>
            <a:off x="4572000" y="2895600"/>
            <a:ext cx="762000" cy="3505200"/>
          </a:xfrm>
          <a:prstGeom prst="line">
            <a:avLst/>
          </a:prstGeom>
          <a:noFill/>
          <a:ln w="19050" cap="rnd">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58" name="Text Box 10"/>
          <p:cNvSpPr txBox="1">
            <a:spLocks noChangeArrowheads="1"/>
          </p:cNvSpPr>
          <p:nvPr/>
        </p:nvSpPr>
        <p:spPr bwMode="auto">
          <a:xfrm>
            <a:off x="2422525" y="3059113"/>
            <a:ext cx="1235075" cy="714375"/>
          </a:xfrm>
          <a:prstGeom prst="rect">
            <a:avLst/>
          </a:prstGeom>
          <a:noFill/>
          <a:ln w="12700" cap="sq">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000">
                <a:solidFill>
                  <a:srgbClr val="00FF00"/>
                </a:solidFill>
              </a:rPr>
              <a:t>Phrenic Nerve</a:t>
            </a:r>
          </a:p>
        </p:txBody>
      </p:sp>
      <p:sp>
        <p:nvSpPr>
          <p:cNvPr id="437259" name="Line 11"/>
          <p:cNvSpPr>
            <a:spLocks noChangeShapeType="1"/>
          </p:cNvSpPr>
          <p:nvPr/>
        </p:nvSpPr>
        <p:spPr bwMode="auto">
          <a:xfrm>
            <a:off x="3733800" y="3429000"/>
            <a:ext cx="914400" cy="304800"/>
          </a:xfrm>
          <a:prstGeom prst="line">
            <a:avLst/>
          </a:prstGeom>
          <a:noFill/>
          <a:ln w="12700" cap="sq">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60" name="Oval 12"/>
          <p:cNvSpPr>
            <a:spLocks noChangeArrowheads="1"/>
          </p:cNvSpPr>
          <p:nvPr/>
        </p:nvSpPr>
        <p:spPr bwMode="auto">
          <a:xfrm>
            <a:off x="3657600" y="4191000"/>
            <a:ext cx="2209800" cy="1600200"/>
          </a:xfrm>
          <a:prstGeom prst="ellipse">
            <a:avLst/>
          </a:prstGeom>
          <a:solidFill>
            <a:srgbClr val="FF0000">
              <a:alpha val="5000"/>
            </a:srgbClr>
          </a:solidFill>
          <a:ln>
            <a:noFill/>
          </a:ln>
          <a:effectLst/>
          <a:extLst>
            <a:ext uri="{91240B29-F687-4f45-9708-019B960494DF}">
              <a14:hiddenLine xmlns:a14="http://schemas.microsoft.com/office/drawing/2010/main" w="9525">
                <a:solidFill>
                  <a:srgbClr val="00FFFF"/>
                </a:solidFill>
                <a:prstDash val="dashDot"/>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7261" name="Oval 13"/>
          <p:cNvSpPr>
            <a:spLocks noChangeArrowheads="1"/>
          </p:cNvSpPr>
          <p:nvPr/>
        </p:nvSpPr>
        <p:spPr bwMode="auto">
          <a:xfrm>
            <a:off x="5867400" y="4191000"/>
            <a:ext cx="1981200" cy="1524000"/>
          </a:xfrm>
          <a:prstGeom prst="ellipse">
            <a:avLst/>
          </a:prstGeom>
          <a:solidFill>
            <a:srgbClr val="FF0000">
              <a:alpha val="5000"/>
            </a:srgbClr>
          </a:solidFill>
          <a:ln>
            <a:noFill/>
          </a:ln>
          <a:effectLst/>
          <a:extLst>
            <a:ext uri="{91240B29-F687-4f45-9708-019B960494DF}">
              <a14:hiddenLine xmlns:a14="http://schemas.microsoft.com/office/drawing/2010/main" w="9525">
                <a:solidFill>
                  <a:srgbClr val="00FFFF"/>
                </a:solidFill>
                <a:prstDash val="dashDot"/>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7262" name="Text Box 14"/>
          <p:cNvSpPr txBox="1">
            <a:spLocks noChangeArrowheads="1"/>
          </p:cNvSpPr>
          <p:nvPr/>
        </p:nvSpPr>
        <p:spPr bwMode="auto">
          <a:xfrm>
            <a:off x="2362200" y="5105400"/>
            <a:ext cx="6381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LV</a:t>
            </a:r>
          </a:p>
        </p:txBody>
      </p:sp>
      <p:sp>
        <p:nvSpPr>
          <p:cNvPr id="437263" name="Line 15"/>
          <p:cNvSpPr>
            <a:spLocks noChangeShapeType="1"/>
          </p:cNvSpPr>
          <p:nvPr/>
        </p:nvSpPr>
        <p:spPr bwMode="auto">
          <a:xfrm flipV="1">
            <a:off x="3048000" y="4495800"/>
            <a:ext cx="914400" cy="7620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64" name="Line 16"/>
          <p:cNvSpPr>
            <a:spLocks noChangeShapeType="1"/>
          </p:cNvSpPr>
          <p:nvPr/>
        </p:nvSpPr>
        <p:spPr bwMode="auto">
          <a:xfrm>
            <a:off x="3124200" y="5410200"/>
            <a:ext cx="15240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65" name="Text Box 17"/>
          <p:cNvSpPr txBox="1">
            <a:spLocks noChangeArrowheads="1"/>
          </p:cNvSpPr>
          <p:nvPr/>
        </p:nvSpPr>
        <p:spPr bwMode="auto">
          <a:xfrm>
            <a:off x="7739063" y="3798888"/>
            <a:ext cx="677862"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RV</a:t>
            </a:r>
          </a:p>
        </p:txBody>
      </p:sp>
      <p:sp>
        <p:nvSpPr>
          <p:cNvPr id="437266" name="Line 18"/>
          <p:cNvSpPr>
            <a:spLocks noChangeShapeType="1"/>
          </p:cNvSpPr>
          <p:nvPr/>
        </p:nvSpPr>
        <p:spPr bwMode="auto">
          <a:xfrm flipH="1">
            <a:off x="7239000" y="4191000"/>
            <a:ext cx="457200" cy="3048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67" name="Line 19"/>
          <p:cNvSpPr>
            <a:spLocks noChangeShapeType="1"/>
          </p:cNvSpPr>
          <p:nvPr/>
        </p:nvSpPr>
        <p:spPr bwMode="auto">
          <a:xfrm flipH="1">
            <a:off x="7467600" y="4343400"/>
            <a:ext cx="533400" cy="6858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343390979"/>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dissolve">
                                      <p:cBhvr>
                                        <p:cTn id="7" dur="500"/>
                                        <p:tgtEl>
                                          <p:spTgt spid="437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7262"/>
                                        </p:tgtEl>
                                        <p:attrNameLst>
                                          <p:attrName>style.visibility</p:attrName>
                                        </p:attrNameLst>
                                      </p:cBhvr>
                                      <p:to>
                                        <p:strVal val="visible"/>
                                      </p:to>
                                    </p:set>
                                    <p:animEffect transition="in" filter="dissolve">
                                      <p:cBhvr>
                                        <p:cTn id="12" dur="500"/>
                                        <p:tgtEl>
                                          <p:spTgt spid="43726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37263"/>
                                        </p:tgtEl>
                                        <p:attrNameLst>
                                          <p:attrName>style.visibility</p:attrName>
                                        </p:attrNameLst>
                                      </p:cBhvr>
                                      <p:to>
                                        <p:strVal val="visible"/>
                                      </p:to>
                                    </p:set>
                                    <p:animEffect transition="in" filter="dissolve">
                                      <p:cBhvr>
                                        <p:cTn id="15" dur="500"/>
                                        <p:tgtEl>
                                          <p:spTgt spid="43726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37264"/>
                                        </p:tgtEl>
                                        <p:attrNameLst>
                                          <p:attrName>style.visibility</p:attrName>
                                        </p:attrNameLst>
                                      </p:cBhvr>
                                      <p:to>
                                        <p:strVal val="visible"/>
                                      </p:to>
                                    </p:set>
                                    <p:animEffect transition="in" filter="dissolve">
                                      <p:cBhvr>
                                        <p:cTn id="18" dur="500"/>
                                        <p:tgtEl>
                                          <p:spTgt spid="43726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37260"/>
                                        </p:tgtEl>
                                        <p:attrNameLst>
                                          <p:attrName>style.visibility</p:attrName>
                                        </p:attrNameLst>
                                      </p:cBhvr>
                                      <p:to>
                                        <p:strVal val="visible"/>
                                      </p:to>
                                    </p:set>
                                    <p:animEffect transition="in" filter="dissolve">
                                      <p:cBhvr>
                                        <p:cTn id="21" dur="500"/>
                                        <p:tgtEl>
                                          <p:spTgt spid="43726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37266"/>
                                        </p:tgtEl>
                                        <p:attrNameLst>
                                          <p:attrName>style.visibility</p:attrName>
                                        </p:attrNameLst>
                                      </p:cBhvr>
                                      <p:to>
                                        <p:strVal val="visible"/>
                                      </p:to>
                                    </p:set>
                                    <p:animEffect transition="in" filter="dissolve">
                                      <p:cBhvr>
                                        <p:cTn id="24" dur="500"/>
                                        <p:tgtEl>
                                          <p:spTgt spid="43726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37267"/>
                                        </p:tgtEl>
                                        <p:attrNameLst>
                                          <p:attrName>style.visibility</p:attrName>
                                        </p:attrNameLst>
                                      </p:cBhvr>
                                      <p:to>
                                        <p:strVal val="visible"/>
                                      </p:to>
                                    </p:set>
                                    <p:animEffect transition="in" filter="dissolve">
                                      <p:cBhvr>
                                        <p:cTn id="27" dur="500"/>
                                        <p:tgtEl>
                                          <p:spTgt spid="43726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37265"/>
                                        </p:tgtEl>
                                        <p:attrNameLst>
                                          <p:attrName>style.visibility</p:attrName>
                                        </p:attrNameLst>
                                      </p:cBhvr>
                                      <p:to>
                                        <p:strVal val="visible"/>
                                      </p:to>
                                    </p:set>
                                    <p:animEffect transition="in" filter="dissolve">
                                      <p:cBhvr>
                                        <p:cTn id="30" dur="500"/>
                                        <p:tgtEl>
                                          <p:spTgt spid="43726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37261"/>
                                        </p:tgtEl>
                                        <p:attrNameLst>
                                          <p:attrName>style.visibility</p:attrName>
                                        </p:attrNameLst>
                                      </p:cBhvr>
                                      <p:to>
                                        <p:strVal val="visible"/>
                                      </p:to>
                                    </p:set>
                                    <p:animEffect transition="in" filter="dissolve">
                                      <p:cBhvr>
                                        <p:cTn id="33" dur="500"/>
                                        <p:tgtEl>
                                          <p:spTgt spid="4372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37258"/>
                                        </p:tgtEl>
                                        <p:attrNameLst>
                                          <p:attrName>style.visibility</p:attrName>
                                        </p:attrNameLst>
                                      </p:cBhvr>
                                      <p:to>
                                        <p:strVal val="visible"/>
                                      </p:to>
                                    </p:set>
                                    <p:animEffect transition="in" filter="dissolve">
                                      <p:cBhvr>
                                        <p:cTn id="38" dur="500"/>
                                        <p:tgtEl>
                                          <p:spTgt spid="43725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37259"/>
                                        </p:tgtEl>
                                        <p:attrNameLst>
                                          <p:attrName>style.visibility</p:attrName>
                                        </p:attrNameLst>
                                      </p:cBhvr>
                                      <p:to>
                                        <p:strVal val="visible"/>
                                      </p:to>
                                    </p:set>
                                    <p:animEffect transition="in" filter="dissolve">
                                      <p:cBhvr>
                                        <p:cTn id="41" dur="500"/>
                                        <p:tgtEl>
                                          <p:spTgt spid="43725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37257"/>
                                        </p:tgtEl>
                                        <p:attrNameLst>
                                          <p:attrName>style.visibility</p:attrName>
                                        </p:attrNameLst>
                                      </p:cBhvr>
                                      <p:to>
                                        <p:strVal val="visible"/>
                                      </p:to>
                                    </p:set>
                                    <p:animEffect transition="in" filter="dissolve">
                                      <p:cBhvr>
                                        <p:cTn id="44" dur="500"/>
                                        <p:tgtEl>
                                          <p:spTgt spid="437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7" grpId="0" animBg="1"/>
      <p:bldP spid="437258" grpId="0" animBg="1"/>
      <p:bldP spid="437259" grpId="0" animBg="1"/>
      <p:bldP spid="437260" grpId="0" animBg="1"/>
      <p:bldP spid="437261" grpId="0" animBg="1"/>
      <p:bldP spid="437262" grpId="0"/>
      <p:bldP spid="437263" grpId="0" animBg="1"/>
      <p:bldP spid="437264" grpId="0" animBg="1"/>
      <p:bldP spid="437265" grpId="0"/>
      <p:bldP spid="437266" grpId="0" animBg="1"/>
      <p:bldP spid="4372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Sudden Cardiac Death</a:t>
            </a:r>
            <a:endParaRPr lang="en-US" dirty="0"/>
          </a:p>
        </p:txBody>
      </p:sp>
      <p:sp>
        <p:nvSpPr>
          <p:cNvPr id="5" name="Subtitle 4"/>
          <p:cNvSpPr>
            <a:spLocks noGrp="1"/>
          </p:cNvSpPr>
          <p:nvPr>
            <p:ph type="subTitle" idx="1"/>
          </p:nvPr>
        </p:nvSpPr>
        <p:spPr/>
        <p:txBody>
          <a:bodyPr>
            <a:normAutofit/>
          </a:bodyPr>
          <a:lstStyle/>
          <a:p>
            <a:r>
              <a:rPr lang="en-US" sz="3600" dirty="0" smtClean="0"/>
              <a:t>Another view</a:t>
            </a:r>
          </a:p>
        </p:txBody>
      </p:sp>
    </p:spTree>
    <p:extLst>
      <p:ext uri="{BB962C8B-B14F-4D97-AF65-F5344CB8AC3E}">
        <p14:creationId xmlns:p14="http://schemas.microsoft.com/office/powerpoint/2010/main" val="190407324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291133"/>
            <a:ext cx="8229600" cy="715962"/>
          </a:xfrm>
        </p:spPr>
        <p:txBody>
          <a:bodyPr>
            <a:normAutofit fontScale="90000"/>
          </a:bodyPr>
          <a:lstStyle/>
          <a:p>
            <a:r>
              <a:rPr lang="en-US" sz="4000"/>
              <a:t>Comparison of single ventricle and biventricular pacing</a:t>
            </a:r>
          </a:p>
        </p:txBody>
      </p:sp>
      <p:pic>
        <p:nvPicPr>
          <p:cNvPr id="150531" name="Picture 3" descr="TV-LV-Pac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7038" y="1600200"/>
            <a:ext cx="5562600" cy="5110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50532" name="Picture 4" descr="BIV(DDD)Pa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89638" y="1600200"/>
            <a:ext cx="3154362"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0533" name="Text Box 5"/>
          <p:cNvSpPr txBox="1">
            <a:spLocks noChangeArrowheads="1"/>
          </p:cNvSpPr>
          <p:nvPr/>
        </p:nvSpPr>
        <p:spPr bwMode="auto">
          <a:xfrm>
            <a:off x="533400" y="1524000"/>
            <a:ext cx="50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chemeClr val="accent2"/>
                </a:solidFill>
              </a:rPr>
              <a:t>I</a:t>
            </a:r>
          </a:p>
        </p:txBody>
      </p:sp>
      <p:sp>
        <p:nvSpPr>
          <p:cNvPr id="150534" name="Text Box 6"/>
          <p:cNvSpPr txBox="1">
            <a:spLocks noChangeArrowheads="1"/>
          </p:cNvSpPr>
          <p:nvPr/>
        </p:nvSpPr>
        <p:spPr bwMode="auto">
          <a:xfrm>
            <a:off x="533400" y="1905000"/>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800">
                <a:solidFill>
                  <a:schemeClr val="accent2"/>
                </a:solidFill>
              </a:rPr>
              <a:t>II</a:t>
            </a:r>
          </a:p>
        </p:txBody>
      </p:sp>
      <p:sp>
        <p:nvSpPr>
          <p:cNvPr id="150535" name="Text Box 7"/>
          <p:cNvSpPr txBox="1">
            <a:spLocks noChangeArrowheads="1"/>
          </p:cNvSpPr>
          <p:nvPr/>
        </p:nvSpPr>
        <p:spPr bwMode="auto">
          <a:xfrm>
            <a:off x="533400" y="236220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800">
                <a:solidFill>
                  <a:schemeClr val="accent2"/>
                </a:solidFill>
              </a:rPr>
              <a:t>III</a:t>
            </a:r>
          </a:p>
        </p:txBody>
      </p:sp>
      <p:sp>
        <p:nvSpPr>
          <p:cNvPr id="150536" name="Text Box 8"/>
          <p:cNvSpPr txBox="1">
            <a:spLocks noChangeArrowheads="1"/>
          </p:cNvSpPr>
          <p:nvPr/>
        </p:nvSpPr>
        <p:spPr bwMode="auto">
          <a:xfrm>
            <a:off x="457200" y="3352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chemeClr val="accent2"/>
                </a:solidFill>
              </a:rPr>
              <a:t>AVF</a:t>
            </a:r>
          </a:p>
        </p:txBody>
      </p:sp>
      <p:sp>
        <p:nvSpPr>
          <p:cNvPr id="150537" name="Text Box 9"/>
          <p:cNvSpPr txBox="1">
            <a:spLocks noChangeArrowheads="1"/>
          </p:cNvSpPr>
          <p:nvPr/>
        </p:nvSpPr>
        <p:spPr bwMode="auto">
          <a:xfrm>
            <a:off x="457200" y="2819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a:solidFill>
                  <a:schemeClr val="accent2"/>
                </a:solidFill>
              </a:rPr>
              <a:t>AVR</a:t>
            </a:r>
          </a:p>
        </p:txBody>
      </p:sp>
      <p:sp>
        <p:nvSpPr>
          <p:cNvPr id="150538" name="Text Box 10"/>
          <p:cNvSpPr txBox="1">
            <a:spLocks noChangeArrowheads="1"/>
          </p:cNvSpPr>
          <p:nvPr/>
        </p:nvSpPr>
        <p:spPr bwMode="auto">
          <a:xfrm>
            <a:off x="457200" y="3810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chemeClr val="accent2"/>
                </a:solidFill>
              </a:rPr>
              <a:t>V1</a:t>
            </a:r>
          </a:p>
        </p:txBody>
      </p:sp>
      <p:sp>
        <p:nvSpPr>
          <p:cNvPr id="150539" name="Text Box 11"/>
          <p:cNvSpPr txBox="1">
            <a:spLocks noChangeArrowheads="1"/>
          </p:cNvSpPr>
          <p:nvPr/>
        </p:nvSpPr>
        <p:spPr bwMode="auto">
          <a:xfrm>
            <a:off x="457200" y="4343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chemeClr val="accent2"/>
                </a:solidFill>
              </a:rPr>
              <a:t>V2</a:t>
            </a:r>
          </a:p>
        </p:txBody>
      </p:sp>
      <p:sp>
        <p:nvSpPr>
          <p:cNvPr id="150540" name="Text Box 12"/>
          <p:cNvSpPr txBox="1">
            <a:spLocks noChangeArrowheads="1"/>
          </p:cNvSpPr>
          <p:nvPr/>
        </p:nvSpPr>
        <p:spPr bwMode="auto">
          <a:xfrm>
            <a:off x="457200" y="4800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chemeClr val="accent2"/>
                </a:solidFill>
              </a:rPr>
              <a:t>V3</a:t>
            </a:r>
          </a:p>
        </p:txBody>
      </p:sp>
      <p:sp>
        <p:nvSpPr>
          <p:cNvPr id="150541" name="Text Box 13"/>
          <p:cNvSpPr txBox="1">
            <a:spLocks noChangeArrowheads="1"/>
          </p:cNvSpPr>
          <p:nvPr/>
        </p:nvSpPr>
        <p:spPr bwMode="auto">
          <a:xfrm>
            <a:off x="457200" y="5257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chemeClr val="accent2"/>
                </a:solidFill>
              </a:rPr>
              <a:t>V4</a:t>
            </a:r>
          </a:p>
        </p:txBody>
      </p:sp>
      <p:sp>
        <p:nvSpPr>
          <p:cNvPr id="150542" name="Text Box 14"/>
          <p:cNvSpPr txBox="1">
            <a:spLocks noChangeArrowheads="1"/>
          </p:cNvSpPr>
          <p:nvPr/>
        </p:nvSpPr>
        <p:spPr bwMode="auto">
          <a:xfrm>
            <a:off x="457200" y="5715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chemeClr val="accent2"/>
                </a:solidFill>
              </a:rPr>
              <a:t>V5</a:t>
            </a:r>
          </a:p>
        </p:txBody>
      </p:sp>
      <p:sp>
        <p:nvSpPr>
          <p:cNvPr id="150543" name="Text Box 15"/>
          <p:cNvSpPr txBox="1">
            <a:spLocks noChangeArrowheads="1"/>
          </p:cNvSpPr>
          <p:nvPr/>
        </p:nvSpPr>
        <p:spPr bwMode="auto">
          <a:xfrm>
            <a:off x="457200" y="6172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chemeClr val="accent2"/>
                </a:solidFill>
              </a:rPr>
              <a:t>V6</a:t>
            </a:r>
          </a:p>
        </p:txBody>
      </p:sp>
      <p:sp>
        <p:nvSpPr>
          <p:cNvPr id="150544" name="Text Box 16"/>
          <p:cNvSpPr txBox="1">
            <a:spLocks noChangeArrowheads="1"/>
          </p:cNvSpPr>
          <p:nvPr/>
        </p:nvSpPr>
        <p:spPr bwMode="auto">
          <a:xfrm>
            <a:off x="1143000" y="19050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rgbClr val="FF3300"/>
                </a:solidFill>
              </a:rPr>
              <a:t>RV Pacing</a:t>
            </a:r>
          </a:p>
        </p:txBody>
      </p:sp>
      <p:sp>
        <p:nvSpPr>
          <p:cNvPr id="150545" name="Text Box 17"/>
          <p:cNvSpPr txBox="1">
            <a:spLocks noChangeArrowheads="1"/>
          </p:cNvSpPr>
          <p:nvPr/>
        </p:nvSpPr>
        <p:spPr bwMode="auto">
          <a:xfrm>
            <a:off x="4343400" y="1905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rgbClr val="FF3300"/>
                </a:solidFill>
              </a:rPr>
              <a:t>LV Pacing</a:t>
            </a:r>
          </a:p>
        </p:txBody>
      </p:sp>
      <p:sp>
        <p:nvSpPr>
          <p:cNvPr id="150546" name="Text Box 18"/>
          <p:cNvSpPr txBox="1">
            <a:spLocks noChangeArrowheads="1"/>
          </p:cNvSpPr>
          <p:nvPr/>
        </p:nvSpPr>
        <p:spPr bwMode="auto">
          <a:xfrm>
            <a:off x="6477000" y="19050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rgbClr val="FF3300"/>
                </a:solidFill>
              </a:rPr>
              <a:t>BiV Pacing</a:t>
            </a:r>
          </a:p>
        </p:txBody>
      </p:sp>
      <p:sp>
        <p:nvSpPr>
          <p:cNvPr id="150547" name="Rectangle 19"/>
          <p:cNvSpPr>
            <a:spLocks noChangeArrowheads="1"/>
          </p:cNvSpPr>
          <p:nvPr/>
        </p:nvSpPr>
        <p:spPr bwMode="auto">
          <a:xfrm>
            <a:off x="533400" y="3810000"/>
            <a:ext cx="8458200" cy="685800"/>
          </a:xfrm>
          <a:prstGeom prst="rect">
            <a:avLst/>
          </a:prstGeom>
          <a:solidFill>
            <a:srgbClr val="FFFF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solidFill>
                <a:schemeClr val="tx2"/>
              </a:solidFill>
            </a:endParaRPr>
          </a:p>
        </p:txBody>
      </p:sp>
      <p:sp>
        <p:nvSpPr>
          <p:cNvPr id="150548" name="Text Box 20"/>
          <p:cNvSpPr txBox="1">
            <a:spLocks noChangeArrowheads="1"/>
          </p:cNvSpPr>
          <p:nvPr/>
        </p:nvSpPr>
        <p:spPr bwMode="auto">
          <a:xfrm>
            <a:off x="1143000" y="22860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dirty="0">
                <a:solidFill>
                  <a:srgbClr val="FF66FF"/>
                </a:solidFill>
              </a:rPr>
              <a:t>290 </a:t>
            </a:r>
            <a:r>
              <a:rPr lang="en-US" sz="1800" dirty="0" err="1">
                <a:solidFill>
                  <a:srgbClr val="FF66FF"/>
                </a:solidFill>
              </a:rPr>
              <a:t>msec</a:t>
            </a:r>
            <a:endParaRPr lang="en-US" sz="1800" dirty="0">
              <a:solidFill>
                <a:srgbClr val="FF66FF"/>
              </a:solidFill>
            </a:endParaRPr>
          </a:p>
        </p:txBody>
      </p:sp>
      <p:sp>
        <p:nvSpPr>
          <p:cNvPr id="150549" name="Text Box 21"/>
          <p:cNvSpPr txBox="1">
            <a:spLocks noChangeArrowheads="1"/>
          </p:cNvSpPr>
          <p:nvPr/>
        </p:nvSpPr>
        <p:spPr bwMode="auto">
          <a:xfrm>
            <a:off x="4343400" y="2286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rgbClr val="FF66FF"/>
                </a:solidFill>
              </a:rPr>
              <a:t>320 msec</a:t>
            </a:r>
          </a:p>
        </p:txBody>
      </p:sp>
      <p:sp>
        <p:nvSpPr>
          <p:cNvPr id="150550" name="Text Box 22"/>
          <p:cNvSpPr txBox="1">
            <a:spLocks noChangeArrowheads="1"/>
          </p:cNvSpPr>
          <p:nvPr/>
        </p:nvSpPr>
        <p:spPr bwMode="auto">
          <a:xfrm>
            <a:off x="6477000" y="2286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rgbClr val="FF66FF"/>
                </a:solidFill>
              </a:rPr>
              <a:t>190 msec</a:t>
            </a:r>
          </a:p>
        </p:txBody>
      </p:sp>
    </p:spTree>
    <p:extLst>
      <p:ext uri="{BB962C8B-B14F-4D97-AF65-F5344CB8AC3E}">
        <p14:creationId xmlns:p14="http://schemas.microsoft.com/office/powerpoint/2010/main" val="238667972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r>
              <a:rPr lang="en-US" sz="4000"/>
              <a:t>CRT-Cardiac Resynchronization Therapy </a:t>
            </a:r>
          </a:p>
        </p:txBody>
      </p:sp>
      <p:sp>
        <p:nvSpPr>
          <p:cNvPr id="148483" name="Rectangle 3"/>
          <p:cNvSpPr>
            <a:spLocks noGrp="1" noChangeArrowheads="1"/>
          </p:cNvSpPr>
          <p:nvPr>
            <p:ph type="body" idx="1"/>
          </p:nvPr>
        </p:nvSpPr>
        <p:spPr>
          <a:xfrm>
            <a:off x="610287" y="1055713"/>
            <a:ext cx="8076513" cy="5311051"/>
          </a:xfrm>
        </p:spPr>
        <p:txBody>
          <a:bodyPr>
            <a:normAutofit fontScale="92500" lnSpcReduction="10000"/>
          </a:bodyPr>
          <a:lstStyle/>
          <a:p>
            <a:r>
              <a:rPr lang="en-US" sz="2800" dirty="0" smtClean="0"/>
              <a:t>Indicated in patients with:</a:t>
            </a:r>
            <a:endParaRPr lang="en-US" sz="2800" dirty="0"/>
          </a:p>
          <a:p>
            <a:pPr lvl="1"/>
            <a:r>
              <a:rPr lang="en-US" sz="2000" dirty="0"/>
              <a:t>Class 2-3 NYHA Failure</a:t>
            </a:r>
          </a:p>
          <a:p>
            <a:pPr lvl="1"/>
            <a:r>
              <a:rPr lang="en-US" sz="2000" dirty="0"/>
              <a:t>LV systolic dysfunction </a:t>
            </a:r>
            <a:r>
              <a:rPr lang="en-US" sz="1800" dirty="0" smtClean="0"/>
              <a:t>w/ </a:t>
            </a:r>
            <a:r>
              <a:rPr lang="en-US" sz="1800" dirty="0" err="1"/>
              <a:t>septal</a:t>
            </a:r>
            <a:r>
              <a:rPr lang="en-US" sz="1800" dirty="0"/>
              <a:t> </a:t>
            </a:r>
            <a:r>
              <a:rPr lang="en-US" sz="1800" dirty="0" err="1"/>
              <a:t>dyskinesis</a:t>
            </a:r>
            <a:endParaRPr lang="en-US" sz="1800" dirty="0"/>
          </a:p>
          <a:p>
            <a:pPr lvl="1"/>
            <a:r>
              <a:rPr lang="en-US" sz="2000" dirty="0"/>
              <a:t>LBBB (QRS at least greater than 130 </a:t>
            </a:r>
            <a:r>
              <a:rPr lang="en-US" sz="2000" dirty="0" err="1"/>
              <a:t>msec</a:t>
            </a:r>
            <a:r>
              <a:rPr lang="en-US" sz="2000" dirty="0"/>
              <a:t>)</a:t>
            </a:r>
          </a:p>
          <a:p>
            <a:pPr lvl="1"/>
            <a:r>
              <a:rPr lang="en-US" sz="2000" dirty="0"/>
              <a:t>Both ischemic and non-ischemic patients can benefit</a:t>
            </a:r>
          </a:p>
          <a:p>
            <a:r>
              <a:rPr lang="en-US" sz="2400" dirty="0" smtClean="0"/>
              <a:t>Selected patients respond 80% of the time</a:t>
            </a:r>
            <a:endParaRPr lang="en-US" sz="2400" dirty="0"/>
          </a:p>
          <a:p>
            <a:pPr lvl="1"/>
            <a:r>
              <a:rPr lang="en-US" sz="1800" dirty="0"/>
              <a:t>Often improve a full functional </a:t>
            </a:r>
            <a:r>
              <a:rPr lang="en-US" sz="1800" dirty="0" smtClean="0"/>
              <a:t>class</a:t>
            </a:r>
          </a:p>
          <a:p>
            <a:pPr lvl="1"/>
            <a:r>
              <a:rPr lang="en-US" sz="1800" dirty="0" smtClean="0"/>
              <a:t>Emerging data suggest that CRT may induce favorable structural remodeling</a:t>
            </a:r>
          </a:p>
          <a:p>
            <a:r>
              <a:rPr lang="en-US" sz="2200" dirty="0" smtClean="0"/>
              <a:t>Scar burden, narrowness of QRS and advanced LV dysfunction predict non-response</a:t>
            </a:r>
          </a:p>
          <a:p>
            <a:r>
              <a:rPr lang="en-US" sz="2200" dirty="0" smtClean="0"/>
              <a:t>Women with dilated CM benefit the most.</a:t>
            </a:r>
            <a:endParaRPr lang="en-US" sz="2200" dirty="0"/>
          </a:p>
        </p:txBody>
      </p:sp>
    </p:spTree>
    <p:extLst>
      <p:ext uri="{BB962C8B-B14F-4D97-AF65-F5344CB8AC3E}">
        <p14:creationId xmlns:p14="http://schemas.microsoft.com/office/powerpoint/2010/main" val="147521699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r>
              <a:rPr lang="en-US" dirty="0"/>
              <a:t>CRT </a:t>
            </a:r>
            <a:r>
              <a:rPr lang="en-US" dirty="0" smtClean="0"/>
              <a:t>(with </a:t>
            </a:r>
            <a:r>
              <a:rPr lang="en-US" dirty="0"/>
              <a:t>or without </a:t>
            </a:r>
            <a:r>
              <a:rPr lang="ja-JP" altLang="en-US" dirty="0">
                <a:latin typeface="Arial"/>
              </a:rPr>
              <a:t>“</a:t>
            </a:r>
            <a:r>
              <a:rPr lang="en-US" dirty="0"/>
              <a:t>D</a:t>
            </a:r>
            <a:r>
              <a:rPr lang="ja-JP" altLang="en-US" dirty="0" smtClean="0">
                <a:latin typeface="Arial"/>
              </a:rPr>
              <a:t>”</a:t>
            </a:r>
            <a:r>
              <a:rPr lang="en-US" altLang="ja-JP" dirty="0" smtClean="0">
                <a:latin typeface="Arial"/>
              </a:rPr>
              <a:t>)</a:t>
            </a:r>
            <a:endParaRPr lang="en-US" dirty="0"/>
          </a:p>
        </p:txBody>
      </p:sp>
      <p:sp>
        <p:nvSpPr>
          <p:cNvPr id="461827" name="Rectangle 3"/>
          <p:cNvSpPr>
            <a:spLocks noGrp="1" noChangeArrowheads="1"/>
          </p:cNvSpPr>
          <p:nvPr>
            <p:ph type="body" idx="1"/>
          </p:nvPr>
        </p:nvSpPr>
        <p:spPr>
          <a:xfrm>
            <a:off x="152400" y="1295400"/>
            <a:ext cx="8839200" cy="5181600"/>
          </a:xfrm>
          <a:noFill/>
        </p:spPr>
        <p:txBody>
          <a:bodyPr>
            <a:normAutofit fontScale="92500" lnSpcReduction="10000"/>
          </a:bodyPr>
          <a:lstStyle/>
          <a:p>
            <a:r>
              <a:rPr lang="en-US" sz="2800" dirty="0"/>
              <a:t>Consensus</a:t>
            </a:r>
          </a:p>
          <a:p>
            <a:pPr lvl="1"/>
            <a:r>
              <a:rPr lang="en-US" sz="2400" dirty="0" smtClean="0"/>
              <a:t>CRT </a:t>
            </a:r>
            <a:r>
              <a:rPr lang="en-US" sz="2400" dirty="0"/>
              <a:t>lowers all cause </a:t>
            </a:r>
            <a:r>
              <a:rPr lang="en-US" sz="2400" dirty="0" smtClean="0"/>
              <a:t>mortality</a:t>
            </a:r>
          </a:p>
          <a:p>
            <a:pPr lvl="1"/>
            <a:r>
              <a:rPr lang="en-US" sz="2400" dirty="0" smtClean="0"/>
              <a:t>CRT</a:t>
            </a:r>
            <a:r>
              <a:rPr lang="en-US" sz="2400" dirty="0"/>
              <a:t>-D may lower all cause mortality </a:t>
            </a:r>
            <a:r>
              <a:rPr lang="en-US" sz="2400" dirty="0" smtClean="0"/>
              <a:t>incrementally</a:t>
            </a:r>
          </a:p>
          <a:p>
            <a:pPr lvl="2"/>
            <a:r>
              <a:rPr lang="en-US" sz="2600" dirty="0" smtClean="0"/>
              <a:t>Only one trial </a:t>
            </a:r>
            <a:endParaRPr lang="en-US" sz="2600" dirty="0"/>
          </a:p>
          <a:p>
            <a:r>
              <a:rPr lang="en-US" sz="2800" dirty="0" smtClean="0"/>
              <a:t>Patients </a:t>
            </a:r>
            <a:r>
              <a:rPr lang="en-US" sz="2800" dirty="0"/>
              <a:t>should </a:t>
            </a:r>
            <a:r>
              <a:rPr lang="en-US" sz="2800" dirty="0" smtClean="0"/>
              <a:t>be given a choice</a:t>
            </a:r>
          </a:p>
          <a:p>
            <a:pPr lvl="1"/>
            <a:r>
              <a:rPr lang="en-US" sz="2400" dirty="0" smtClean="0"/>
              <a:t>Most heart docs defer to ‘Cadillac’  thinking—ICD is better</a:t>
            </a:r>
            <a:endParaRPr lang="en-US" sz="2400" dirty="0"/>
          </a:p>
          <a:p>
            <a:r>
              <a:rPr lang="en-US" sz="2800" dirty="0" smtClean="0"/>
              <a:t>Another take: </a:t>
            </a:r>
          </a:p>
          <a:p>
            <a:pPr lvl="1"/>
            <a:r>
              <a:rPr lang="en-US" sz="2400" dirty="0" smtClean="0"/>
              <a:t>CRT </a:t>
            </a:r>
            <a:r>
              <a:rPr lang="en-US" sz="2400" dirty="0"/>
              <a:t>offers the </a:t>
            </a:r>
            <a:r>
              <a:rPr lang="ja-JP" altLang="en-US" sz="2400" dirty="0">
                <a:latin typeface="Arial"/>
              </a:rPr>
              <a:t>“</a:t>
            </a:r>
            <a:r>
              <a:rPr lang="en-US" sz="2400" dirty="0"/>
              <a:t>advantage</a:t>
            </a:r>
            <a:r>
              <a:rPr lang="ja-JP" altLang="en-US" sz="2400" dirty="0">
                <a:latin typeface="Arial"/>
              </a:rPr>
              <a:t>”</a:t>
            </a:r>
            <a:r>
              <a:rPr lang="en-US" sz="2400" dirty="0"/>
              <a:t> </a:t>
            </a:r>
            <a:r>
              <a:rPr lang="en-US" sz="2400" dirty="0" smtClean="0"/>
              <a:t>CHF therapy with out eliminating </a:t>
            </a:r>
            <a:r>
              <a:rPr lang="en-US" sz="2400" dirty="0"/>
              <a:t>painless SCD</a:t>
            </a:r>
          </a:p>
        </p:txBody>
      </p:sp>
    </p:spTree>
    <p:extLst>
      <p:ext uri="{BB962C8B-B14F-4D97-AF65-F5344CB8AC3E}">
        <p14:creationId xmlns:p14="http://schemas.microsoft.com/office/powerpoint/2010/main" val="296691033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Cardiac Device Deactivation </a:t>
            </a:r>
            <a:endParaRPr lang="en-US" dirty="0"/>
          </a:p>
        </p:txBody>
      </p:sp>
      <p:sp>
        <p:nvSpPr>
          <p:cNvPr id="5" name="Subtitle 4"/>
          <p:cNvSpPr>
            <a:spLocks noGrp="1"/>
          </p:cNvSpPr>
          <p:nvPr>
            <p:ph type="subTitle" idx="1"/>
          </p:nvPr>
        </p:nvSpPr>
        <p:spPr/>
        <p:txBody>
          <a:bodyPr/>
          <a:lstStyle/>
          <a:p>
            <a:endParaRPr lang="en-US" dirty="0"/>
          </a:p>
        </p:txBody>
      </p:sp>
      <p:sp>
        <p:nvSpPr>
          <p:cNvPr id="2" name="TextBox 1"/>
          <p:cNvSpPr txBox="1"/>
          <p:nvPr/>
        </p:nvSpPr>
        <p:spPr>
          <a:xfrm>
            <a:off x="4222528" y="191347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1724606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4-03 at 4.3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398"/>
            <a:ext cx="9144000" cy="3967721"/>
          </a:xfrm>
          <a:prstGeom prst="rect">
            <a:avLst/>
          </a:prstGeom>
        </p:spPr>
      </p:pic>
      <p:sp>
        <p:nvSpPr>
          <p:cNvPr id="5" name="TextBox 4">
            <a:hlinkClick r:id="rId3"/>
          </p:cNvPr>
          <p:cNvSpPr txBox="1"/>
          <p:nvPr/>
        </p:nvSpPr>
        <p:spPr>
          <a:xfrm>
            <a:off x="2211168" y="5113601"/>
            <a:ext cx="4721665" cy="461665"/>
          </a:xfrm>
          <a:prstGeom prst="rect">
            <a:avLst/>
          </a:prstGeom>
          <a:noFill/>
        </p:spPr>
        <p:txBody>
          <a:bodyPr wrap="none" rtlCol="0">
            <a:spAutoFit/>
          </a:bodyPr>
          <a:lstStyle/>
          <a:p>
            <a:r>
              <a:rPr lang="en-US" sz="2400" i="1" dirty="0"/>
              <a:t>Heart Rhythm</a:t>
            </a:r>
            <a:r>
              <a:rPr lang="en-US" sz="2400" dirty="0"/>
              <a:t>, </a:t>
            </a:r>
            <a:r>
              <a:rPr lang="en-US" sz="2400" dirty="0" err="1"/>
              <a:t>Vol</a:t>
            </a:r>
            <a:r>
              <a:rPr lang="en-US" sz="2400" dirty="0"/>
              <a:t> 7, No 7, July 2010</a:t>
            </a:r>
          </a:p>
        </p:txBody>
      </p:sp>
    </p:spTree>
    <p:extLst>
      <p:ext uri="{BB962C8B-B14F-4D97-AF65-F5344CB8AC3E}">
        <p14:creationId xmlns:p14="http://schemas.microsoft.com/office/powerpoint/2010/main" val="17496661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home messages from the 2010 HRS document</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Patients have the right to refuse or withdraw </a:t>
            </a:r>
            <a:r>
              <a:rPr lang="en-US" i="1" u="sng" dirty="0" smtClean="0"/>
              <a:t>any medical therapy</a:t>
            </a:r>
            <a:r>
              <a:rPr lang="en-US" dirty="0" smtClean="0"/>
              <a:t>, regardless of their health and even if withdrawal may result in death</a:t>
            </a:r>
          </a:p>
          <a:p>
            <a:pPr lvl="1"/>
            <a:r>
              <a:rPr lang="en-US" dirty="0"/>
              <a:t>The right to refuse or withdraw RX is a personal right of the patient and does not depend on the details of the treatment </a:t>
            </a:r>
            <a:r>
              <a:rPr lang="en-US" dirty="0" smtClean="0"/>
              <a:t>involved</a:t>
            </a:r>
          </a:p>
          <a:p>
            <a:pPr lvl="1"/>
            <a:r>
              <a:rPr lang="en-US" dirty="0" smtClean="0"/>
              <a:t>This includes pacemakers in dependent patients</a:t>
            </a:r>
          </a:p>
        </p:txBody>
      </p:sp>
    </p:spTree>
    <p:extLst>
      <p:ext uri="{BB962C8B-B14F-4D97-AF65-F5344CB8AC3E}">
        <p14:creationId xmlns:p14="http://schemas.microsoft.com/office/powerpoint/2010/main" val="270984555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HRS Document</a:t>
            </a:r>
            <a:r>
              <a:rPr lang="en-US" dirty="0"/>
              <a:t> </a:t>
            </a:r>
            <a:r>
              <a:rPr lang="en-US" dirty="0" smtClean="0"/>
              <a:t>(2)</a:t>
            </a:r>
            <a:endParaRPr lang="en-US" dirty="0"/>
          </a:p>
        </p:txBody>
      </p:sp>
      <p:sp>
        <p:nvSpPr>
          <p:cNvPr id="3" name="Content Placeholder 2"/>
          <p:cNvSpPr>
            <a:spLocks noGrp="1"/>
          </p:cNvSpPr>
          <p:nvPr>
            <p:ph idx="1"/>
          </p:nvPr>
        </p:nvSpPr>
        <p:spPr/>
        <p:txBody>
          <a:bodyPr>
            <a:normAutofit/>
          </a:bodyPr>
          <a:lstStyle/>
          <a:p>
            <a:r>
              <a:rPr lang="en-US" dirty="0" smtClean="0"/>
              <a:t>Legally or ethically, carrying out a request to withdraw life-sustaining treatment is neither physician-assisted suicide or euthanasia </a:t>
            </a:r>
          </a:p>
        </p:txBody>
      </p:sp>
    </p:spTree>
    <p:extLst>
      <p:ext uri="{BB962C8B-B14F-4D97-AF65-F5344CB8AC3E}">
        <p14:creationId xmlns:p14="http://schemas.microsoft.com/office/powerpoint/2010/main" val="202309360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HRS Document (3)</a:t>
            </a:r>
            <a:endParaRPr lang="en-US" dirty="0"/>
          </a:p>
        </p:txBody>
      </p:sp>
      <p:sp>
        <p:nvSpPr>
          <p:cNvPr id="3" name="Content Placeholder 2"/>
          <p:cNvSpPr>
            <a:spLocks noGrp="1"/>
          </p:cNvSpPr>
          <p:nvPr>
            <p:ph idx="1"/>
          </p:nvPr>
        </p:nvSpPr>
        <p:spPr/>
        <p:txBody>
          <a:bodyPr/>
          <a:lstStyle/>
          <a:p>
            <a:r>
              <a:rPr lang="en-US" dirty="0" smtClean="0"/>
              <a:t>Communication about cardiac devices should be part of the larger conversation concerning goals of care</a:t>
            </a:r>
          </a:p>
          <a:p>
            <a:pPr lvl="1"/>
            <a:r>
              <a:rPr lang="en-US" dirty="0" smtClean="0"/>
              <a:t>This dialogue is an ongoing process that starts </a:t>
            </a:r>
            <a:r>
              <a:rPr lang="en-US" i="1" u="sng" dirty="0" smtClean="0"/>
              <a:t>before implant</a:t>
            </a:r>
            <a:r>
              <a:rPr lang="en-US" dirty="0" smtClean="0"/>
              <a:t> and should continue over time. </a:t>
            </a:r>
            <a:endParaRPr lang="en-US" dirty="0"/>
          </a:p>
        </p:txBody>
      </p:sp>
    </p:spTree>
    <p:extLst>
      <p:ext uri="{BB962C8B-B14F-4D97-AF65-F5344CB8AC3E}">
        <p14:creationId xmlns:p14="http://schemas.microsoft.com/office/powerpoint/2010/main" val="36527692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HRS Document (4)</a:t>
            </a:r>
            <a:endParaRPr lang="en-US" dirty="0"/>
          </a:p>
        </p:txBody>
      </p:sp>
      <p:sp>
        <p:nvSpPr>
          <p:cNvPr id="3" name="Content Placeholder 2"/>
          <p:cNvSpPr>
            <a:spLocks noGrp="1"/>
          </p:cNvSpPr>
          <p:nvPr>
            <p:ph idx="1"/>
          </p:nvPr>
        </p:nvSpPr>
        <p:spPr/>
        <p:txBody>
          <a:bodyPr/>
          <a:lstStyle/>
          <a:p>
            <a:r>
              <a:rPr lang="en-US" dirty="0" smtClean="0"/>
              <a:t>A clinician cannot be compelled to carry out deactivation if he/she objects on a personal level to the procedure</a:t>
            </a:r>
          </a:p>
          <a:p>
            <a:pPr lvl="1"/>
            <a:r>
              <a:rPr lang="en-US" dirty="0" smtClean="0"/>
              <a:t>But…the clinician cannot abandon the patient and is compelled to involve a colleague.</a:t>
            </a:r>
            <a:endParaRPr lang="en-US" dirty="0"/>
          </a:p>
        </p:txBody>
      </p:sp>
    </p:spTree>
    <p:extLst>
      <p:ext uri="{BB962C8B-B14F-4D97-AF65-F5344CB8AC3E}">
        <p14:creationId xmlns:p14="http://schemas.microsoft.com/office/powerpoint/2010/main" val="23930476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HRS document (5)</a:t>
            </a:r>
            <a:endParaRPr lang="en-US" dirty="0"/>
          </a:p>
        </p:txBody>
      </p:sp>
      <p:sp>
        <p:nvSpPr>
          <p:cNvPr id="3" name="Content Placeholder 2"/>
          <p:cNvSpPr>
            <a:spLocks noGrp="1"/>
          </p:cNvSpPr>
          <p:nvPr>
            <p:ph idx="1"/>
          </p:nvPr>
        </p:nvSpPr>
        <p:spPr/>
        <p:txBody>
          <a:bodyPr/>
          <a:lstStyle/>
          <a:p>
            <a:r>
              <a:rPr lang="en-US" dirty="0" smtClean="0"/>
              <a:t>The deactivation process should include anticipation of symptoms and appropriate palliative care planning for both the patient and family</a:t>
            </a:r>
            <a:endParaRPr lang="en-US" dirty="0"/>
          </a:p>
        </p:txBody>
      </p:sp>
    </p:spTree>
    <p:extLst>
      <p:ext uri="{BB962C8B-B14F-4D97-AF65-F5344CB8AC3E}">
        <p14:creationId xmlns:p14="http://schemas.microsoft.com/office/powerpoint/2010/main" val="22420872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39240"/>
            <a:ext cx="8229600" cy="6048854"/>
          </a:xfrm>
        </p:spPr>
        <p:txBody>
          <a:bodyPr>
            <a:normAutofit/>
          </a:bodyPr>
          <a:lstStyle/>
          <a:p>
            <a:pPr algn="ctr"/>
            <a:r>
              <a:rPr lang="en-US" sz="4400" dirty="0" smtClean="0"/>
              <a:t>Brief</a:t>
            </a:r>
          </a:p>
          <a:p>
            <a:pPr algn="ctr"/>
            <a:r>
              <a:rPr lang="en-US" sz="4400" dirty="0" smtClean="0"/>
              <a:t>Painless</a:t>
            </a:r>
          </a:p>
          <a:p>
            <a:pPr algn="ctr"/>
            <a:r>
              <a:rPr lang="en-US" sz="4400" dirty="0" smtClean="0"/>
              <a:t>Peaceful</a:t>
            </a:r>
          </a:p>
          <a:p>
            <a:pPr algn="ctr"/>
            <a:r>
              <a:rPr lang="en-US" sz="4400" dirty="0" smtClean="0"/>
              <a:t>Merciful </a:t>
            </a:r>
            <a:endParaRPr lang="en-US" sz="4400" dirty="0"/>
          </a:p>
        </p:txBody>
      </p:sp>
    </p:spTree>
    <p:extLst>
      <p:ext uri="{BB962C8B-B14F-4D97-AF65-F5344CB8AC3E}">
        <p14:creationId xmlns:p14="http://schemas.microsoft.com/office/powerpoint/2010/main" val="206383295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3663"/>
            <a:ext cx="9144000" cy="1143000"/>
          </a:xfrm>
        </p:spPr>
        <p:txBody>
          <a:bodyPr>
            <a:normAutofit/>
          </a:bodyPr>
          <a:lstStyle/>
          <a:p>
            <a:r>
              <a:rPr lang="en-US" sz="4800" dirty="0" smtClean="0"/>
              <a:t>My (Optimistic) Conclusion:</a:t>
            </a:r>
            <a:endParaRPr lang="en-US" sz="4800" dirty="0"/>
          </a:p>
        </p:txBody>
      </p:sp>
      <p:pic>
        <p:nvPicPr>
          <p:cNvPr id="4" name="Picture 3" descr="images-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039" y="2934767"/>
            <a:ext cx="6399923" cy="3595943"/>
          </a:xfrm>
          <a:prstGeom prst="rect">
            <a:avLst/>
          </a:prstGeom>
        </p:spPr>
      </p:pic>
      <p:sp>
        <p:nvSpPr>
          <p:cNvPr id="5" name="TextBox 4"/>
          <p:cNvSpPr txBox="1"/>
          <p:nvPr/>
        </p:nvSpPr>
        <p:spPr>
          <a:xfrm>
            <a:off x="479020" y="1099374"/>
            <a:ext cx="7999884" cy="830997"/>
          </a:xfrm>
          <a:prstGeom prst="rect">
            <a:avLst/>
          </a:prstGeom>
          <a:noFill/>
        </p:spPr>
        <p:txBody>
          <a:bodyPr wrap="square" rtlCol="0">
            <a:spAutoFit/>
          </a:bodyPr>
          <a:lstStyle/>
          <a:p>
            <a:pPr algn="ctr"/>
            <a:r>
              <a:rPr lang="en-US" sz="2400" i="1" dirty="0" smtClean="0"/>
              <a:t>In delivering both high-tech and enlightened cardiac care, in a shared decision-making model, I see light off in the distance</a:t>
            </a:r>
            <a:endParaRPr lang="en-US" sz="2400" i="1" dirty="0"/>
          </a:p>
        </p:txBody>
      </p:sp>
    </p:spTree>
    <p:extLst>
      <p:ext uri="{BB962C8B-B14F-4D97-AF65-F5344CB8AC3E}">
        <p14:creationId xmlns:p14="http://schemas.microsoft.com/office/powerpoint/2010/main" val="10978961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3559511" y="3303929"/>
            <a:ext cx="1744136" cy="1676400"/>
          </a:xfrm>
          <a:prstGeom prst="triangl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121113" y="3066861"/>
            <a:ext cx="6536266" cy="16934"/>
          </a:xfrm>
          <a:prstGeom prst="line">
            <a:avLst/>
          </a:prstGeom>
          <a:ln w="57150" cmpd="sng">
            <a:solidFill>
              <a:srgbClr val="E2751D"/>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21113" y="2233813"/>
            <a:ext cx="1435000" cy="707886"/>
          </a:xfrm>
          <a:prstGeom prst="rect">
            <a:avLst/>
          </a:prstGeom>
          <a:noFill/>
        </p:spPr>
        <p:txBody>
          <a:bodyPr wrap="square" rtlCol="0">
            <a:spAutoFit/>
          </a:bodyPr>
          <a:lstStyle/>
          <a:p>
            <a:r>
              <a:rPr lang="en-US" sz="4000" dirty="0" smtClean="0"/>
              <a:t>SCD</a:t>
            </a:r>
            <a:endParaRPr lang="en-US" sz="4000" dirty="0"/>
          </a:p>
        </p:txBody>
      </p:sp>
      <p:sp>
        <p:nvSpPr>
          <p:cNvPr id="10" name="TextBox 9"/>
          <p:cNvSpPr txBox="1"/>
          <p:nvPr/>
        </p:nvSpPr>
        <p:spPr>
          <a:xfrm>
            <a:off x="6538147" y="2233813"/>
            <a:ext cx="2997200" cy="707886"/>
          </a:xfrm>
          <a:prstGeom prst="rect">
            <a:avLst/>
          </a:prstGeom>
          <a:noFill/>
        </p:spPr>
        <p:txBody>
          <a:bodyPr wrap="square" rtlCol="0">
            <a:spAutoFit/>
          </a:bodyPr>
          <a:lstStyle/>
          <a:p>
            <a:r>
              <a:rPr lang="en-US" sz="4000" dirty="0" smtClean="0"/>
              <a:t>ICDs</a:t>
            </a:r>
            <a:endParaRPr lang="en-US" sz="4000" dirty="0"/>
          </a:p>
        </p:txBody>
      </p:sp>
      <p:sp>
        <p:nvSpPr>
          <p:cNvPr id="11" name="Title 10"/>
          <p:cNvSpPr>
            <a:spLocks noGrp="1"/>
          </p:cNvSpPr>
          <p:nvPr>
            <p:ph type="title"/>
          </p:nvPr>
        </p:nvSpPr>
        <p:spPr>
          <a:xfrm>
            <a:off x="457200" y="69569"/>
            <a:ext cx="8229600" cy="1143000"/>
          </a:xfrm>
        </p:spPr>
        <p:txBody>
          <a:bodyPr>
            <a:normAutofit/>
          </a:bodyPr>
          <a:lstStyle/>
          <a:p>
            <a:r>
              <a:rPr lang="en-US" sz="4400" dirty="0"/>
              <a:t>A</a:t>
            </a:r>
            <a:r>
              <a:rPr lang="en-US" sz="4400" dirty="0" smtClean="0"/>
              <a:t> Quandary</a:t>
            </a:r>
            <a:endParaRPr lang="en-US" sz="4400" dirty="0"/>
          </a:p>
        </p:txBody>
      </p:sp>
    </p:spTree>
    <p:extLst>
      <p:ext uri="{BB962C8B-B14F-4D97-AF65-F5344CB8AC3E}">
        <p14:creationId xmlns:p14="http://schemas.microsoft.com/office/powerpoint/2010/main" val="34896723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Internal Cardiac Defibrillator (ICD)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659281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591425" cy="68595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0339" name="Line 3"/>
          <p:cNvSpPr>
            <a:spLocks noChangeShapeType="1"/>
          </p:cNvSpPr>
          <p:nvPr/>
        </p:nvSpPr>
        <p:spPr bwMode="auto">
          <a:xfrm>
            <a:off x="5410200" y="6400800"/>
            <a:ext cx="1143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0340" name="Line 4"/>
          <p:cNvSpPr>
            <a:spLocks noChangeShapeType="1"/>
          </p:cNvSpPr>
          <p:nvPr/>
        </p:nvSpPr>
        <p:spPr bwMode="auto">
          <a:xfrm>
            <a:off x="6629400" y="64008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0341" name="Freeform 5"/>
          <p:cNvSpPr>
            <a:spLocks/>
          </p:cNvSpPr>
          <p:nvPr/>
        </p:nvSpPr>
        <p:spPr bwMode="auto">
          <a:xfrm>
            <a:off x="4038600" y="5638800"/>
            <a:ext cx="1447800" cy="698500"/>
          </a:xfrm>
          <a:custGeom>
            <a:avLst/>
            <a:gdLst>
              <a:gd name="T0" fmla="*/ 0 w 1056"/>
              <a:gd name="T1" fmla="*/ 0 h 632"/>
              <a:gd name="T2" fmla="*/ 192 w 1056"/>
              <a:gd name="T3" fmla="*/ 288 h 632"/>
              <a:gd name="T4" fmla="*/ 768 w 1056"/>
              <a:gd name="T5" fmla="*/ 576 h 632"/>
              <a:gd name="T6" fmla="*/ 1056 w 1056"/>
              <a:gd name="T7" fmla="*/ 624 h 632"/>
            </a:gdLst>
            <a:ahLst/>
            <a:cxnLst>
              <a:cxn ang="0">
                <a:pos x="T0" y="T1"/>
              </a:cxn>
              <a:cxn ang="0">
                <a:pos x="T2" y="T3"/>
              </a:cxn>
              <a:cxn ang="0">
                <a:pos x="T4" y="T5"/>
              </a:cxn>
              <a:cxn ang="0">
                <a:pos x="T6" y="T7"/>
              </a:cxn>
            </a:cxnLst>
            <a:rect l="0" t="0" r="r" b="b"/>
            <a:pathLst>
              <a:path w="1056" h="632">
                <a:moveTo>
                  <a:pt x="0" y="0"/>
                </a:moveTo>
                <a:cubicBezTo>
                  <a:pt x="32" y="96"/>
                  <a:pt x="64" y="192"/>
                  <a:pt x="192" y="288"/>
                </a:cubicBezTo>
                <a:cubicBezTo>
                  <a:pt x="320" y="384"/>
                  <a:pt x="624" y="520"/>
                  <a:pt x="768" y="576"/>
                </a:cubicBezTo>
                <a:cubicBezTo>
                  <a:pt x="912" y="632"/>
                  <a:pt x="1008" y="616"/>
                  <a:pt x="1056" y="624"/>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0342" name="Text Box 6"/>
          <p:cNvSpPr txBox="1">
            <a:spLocks noChangeArrowheads="1"/>
          </p:cNvSpPr>
          <p:nvPr/>
        </p:nvSpPr>
        <p:spPr bwMode="auto">
          <a:xfrm>
            <a:off x="5257800" y="6400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rgbClr val="FFFF00"/>
                </a:solidFill>
              </a:rPr>
              <a:t>Distal Coil</a:t>
            </a:r>
          </a:p>
        </p:txBody>
      </p:sp>
      <p:sp>
        <p:nvSpPr>
          <p:cNvPr id="270343" name="Text Box 7"/>
          <p:cNvSpPr txBox="1">
            <a:spLocks noChangeArrowheads="1"/>
          </p:cNvSpPr>
          <p:nvPr/>
        </p:nvSpPr>
        <p:spPr bwMode="auto">
          <a:xfrm>
            <a:off x="2743200" y="32766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rgbClr val="FFFF00"/>
                </a:solidFill>
              </a:rPr>
              <a:t>Proximal Coil</a:t>
            </a:r>
          </a:p>
        </p:txBody>
      </p:sp>
      <p:sp>
        <p:nvSpPr>
          <p:cNvPr id="270344" name="Text Box 8"/>
          <p:cNvSpPr txBox="1">
            <a:spLocks noChangeArrowheads="1"/>
          </p:cNvSpPr>
          <p:nvPr/>
        </p:nvSpPr>
        <p:spPr bwMode="auto">
          <a:xfrm>
            <a:off x="5562600" y="18288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800">
                <a:solidFill>
                  <a:srgbClr val="FFFF00"/>
                </a:solidFill>
                <a:latin typeface="Arial"/>
              </a:rPr>
              <a:t>“</a:t>
            </a:r>
            <a:r>
              <a:rPr lang="en-US" sz="1800">
                <a:solidFill>
                  <a:srgbClr val="FFFF00"/>
                </a:solidFill>
              </a:rPr>
              <a:t>Hot</a:t>
            </a:r>
            <a:r>
              <a:rPr lang="ja-JP" altLang="en-US" sz="1800">
                <a:solidFill>
                  <a:srgbClr val="FFFF00"/>
                </a:solidFill>
                <a:latin typeface="Arial"/>
              </a:rPr>
              <a:t>”</a:t>
            </a:r>
            <a:r>
              <a:rPr lang="en-US" sz="1800">
                <a:solidFill>
                  <a:srgbClr val="FFFF00"/>
                </a:solidFill>
              </a:rPr>
              <a:t> Can</a:t>
            </a:r>
          </a:p>
        </p:txBody>
      </p:sp>
      <p:sp>
        <p:nvSpPr>
          <p:cNvPr id="270345" name="Text Box 9"/>
          <p:cNvSpPr txBox="1">
            <a:spLocks noChangeArrowheads="1"/>
          </p:cNvSpPr>
          <p:nvPr/>
        </p:nvSpPr>
        <p:spPr bwMode="auto">
          <a:xfrm>
            <a:off x="2209800" y="4495800"/>
            <a:ext cx="914400" cy="660400"/>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800">
                <a:solidFill>
                  <a:srgbClr val="FFFF00"/>
                </a:solidFill>
              </a:rPr>
              <a:t>Atrial lead</a:t>
            </a:r>
          </a:p>
        </p:txBody>
      </p:sp>
      <p:sp>
        <p:nvSpPr>
          <p:cNvPr id="270346" name="Line 10"/>
          <p:cNvSpPr>
            <a:spLocks noChangeShapeType="1"/>
          </p:cNvSpPr>
          <p:nvPr/>
        </p:nvSpPr>
        <p:spPr bwMode="auto">
          <a:xfrm>
            <a:off x="3124200" y="4953000"/>
            <a:ext cx="838200" cy="1524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0347" name="Line 11"/>
          <p:cNvSpPr>
            <a:spLocks noChangeShapeType="1"/>
          </p:cNvSpPr>
          <p:nvPr/>
        </p:nvSpPr>
        <p:spPr bwMode="auto">
          <a:xfrm flipH="1" flipV="1">
            <a:off x="3962400" y="4191000"/>
            <a:ext cx="1905000" cy="21336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0348" name="Line 12"/>
          <p:cNvSpPr>
            <a:spLocks noChangeShapeType="1"/>
          </p:cNvSpPr>
          <p:nvPr/>
        </p:nvSpPr>
        <p:spPr bwMode="auto">
          <a:xfrm flipH="1" flipV="1">
            <a:off x="4038600" y="3886200"/>
            <a:ext cx="2133600" cy="24384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0349" name="Line 13"/>
          <p:cNvSpPr>
            <a:spLocks noChangeShapeType="1"/>
          </p:cNvSpPr>
          <p:nvPr/>
        </p:nvSpPr>
        <p:spPr bwMode="auto">
          <a:xfrm flipV="1">
            <a:off x="6172200" y="3276600"/>
            <a:ext cx="304800" cy="30480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0350" name="Line 14"/>
          <p:cNvSpPr>
            <a:spLocks noChangeShapeType="1"/>
          </p:cNvSpPr>
          <p:nvPr/>
        </p:nvSpPr>
        <p:spPr bwMode="auto">
          <a:xfrm flipV="1">
            <a:off x="6400800" y="3276600"/>
            <a:ext cx="304800" cy="30480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805156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0342"/>
                                        </p:tgtEl>
                                        <p:attrNameLst>
                                          <p:attrName>style.visibility</p:attrName>
                                        </p:attrNameLst>
                                      </p:cBhvr>
                                      <p:to>
                                        <p:strVal val="visible"/>
                                      </p:to>
                                    </p:set>
                                    <p:animEffect transition="in" filter="dissolve">
                                      <p:cBhvr>
                                        <p:cTn id="7" dur="500"/>
                                        <p:tgtEl>
                                          <p:spTgt spid="27034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0343"/>
                                        </p:tgtEl>
                                        <p:attrNameLst>
                                          <p:attrName>style.visibility</p:attrName>
                                        </p:attrNameLst>
                                      </p:cBhvr>
                                      <p:to>
                                        <p:strVal val="visible"/>
                                      </p:to>
                                    </p:set>
                                    <p:animEffect transition="in" filter="dissolve">
                                      <p:cBhvr>
                                        <p:cTn id="11" dur="500"/>
                                        <p:tgtEl>
                                          <p:spTgt spid="27034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70345"/>
                                        </p:tgtEl>
                                        <p:attrNameLst>
                                          <p:attrName>style.visibility</p:attrName>
                                        </p:attrNameLst>
                                      </p:cBhvr>
                                      <p:to>
                                        <p:strVal val="visible"/>
                                      </p:to>
                                    </p:set>
                                    <p:animEffect transition="in" filter="dissolve">
                                      <p:cBhvr>
                                        <p:cTn id="15" dur="500"/>
                                        <p:tgtEl>
                                          <p:spTgt spid="270345"/>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70344"/>
                                        </p:tgtEl>
                                        <p:attrNameLst>
                                          <p:attrName>style.visibility</p:attrName>
                                        </p:attrNameLst>
                                      </p:cBhvr>
                                      <p:to>
                                        <p:strVal val="visible"/>
                                      </p:to>
                                    </p:set>
                                    <p:animEffect transition="in" filter="dissolve">
                                      <p:cBhvr>
                                        <p:cTn id="19" dur="500"/>
                                        <p:tgtEl>
                                          <p:spTgt spid="270344"/>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70346"/>
                                        </p:tgtEl>
                                        <p:attrNameLst>
                                          <p:attrName>style.visibility</p:attrName>
                                        </p:attrNameLst>
                                      </p:cBhvr>
                                      <p:to>
                                        <p:strVal val="visible"/>
                                      </p:to>
                                    </p:set>
                                    <p:animEffect transition="in" filter="dissolve">
                                      <p:cBhvr>
                                        <p:cTn id="23" dur="500"/>
                                        <p:tgtEl>
                                          <p:spTgt spid="2703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70347"/>
                                        </p:tgtEl>
                                        <p:attrNameLst>
                                          <p:attrName>style.visibility</p:attrName>
                                        </p:attrNameLst>
                                      </p:cBhvr>
                                      <p:to>
                                        <p:strVal val="visible"/>
                                      </p:to>
                                    </p:set>
                                    <p:animEffect transition="in" filter="dissolve">
                                      <p:cBhvr>
                                        <p:cTn id="28" dur="500"/>
                                        <p:tgtEl>
                                          <p:spTgt spid="270347"/>
                                        </p:tgtEl>
                                      </p:cBhvr>
                                    </p:animEffect>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270348"/>
                                        </p:tgtEl>
                                        <p:attrNameLst>
                                          <p:attrName>style.visibility</p:attrName>
                                        </p:attrNameLst>
                                      </p:cBhvr>
                                      <p:to>
                                        <p:strVal val="visible"/>
                                      </p:to>
                                    </p:set>
                                    <p:animEffect transition="in" filter="dissolve">
                                      <p:cBhvr>
                                        <p:cTn id="32" dur="500"/>
                                        <p:tgtEl>
                                          <p:spTgt spid="270348"/>
                                        </p:tgtEl>
                                      </p:cBhvr>
                                    </p:animEffec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270349"/>
                                        </p:tgtEl>
                                        <p:attrNameLst>
                                          <p:attrName>style.visibility</p:attrName>
                                        </p:attrNameLst>
                                      </p:cBhvr>
                                      <p:to>
                                        <p:strVal val="visible"/>
                                      </p:to>
                                    </p:set>
                                    <p:animEffect transition="in" filter="dissolve">
                                      <p:cBhvr>
                                        <p:cTn id="36" dur="500"/>
                                        <p:tgtEl>
                                          <p:spTgt spid="270349"/>
                                        </p:tgtEl>
                                      </p:cBhvr>
                                    </p:animEffect>
                                  </p:childTnLst>
                                </p:cTn>
                              </p:par>
                            </p:childTnLst>
                          </p:cTn>
                        </p:par>
                        <p:par>
                          <p:cTn id="37" fill="hold" nodeType="afterGroup">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270350"/>
                                        </p:tgtEl>
                                        <p:attrNameLst>
                                          <p:attrName>style.visibility</p:attrName>
                                        </p:attrNameLst>
                                      </p:cBhvr>
                                      <p:to>
                                        <p:strVal val="visible"/>
                                      </p:to>
                                    </p:set>
                                    <p:animEffect transition="in" filter="dissolve">
                                      <p:cBhvr>
                                        <p:cTn id="40" dur="500"/>
                                        <p:tgtEl>
                                          <p:spTgt spid="270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2" grpId="0" autoUpdateAnimBg="0"/>
      <p:bldP spid="270343" grpId="0" autoUpdateAnimBg="0"/>
      <p:bldP spid="270344" grpId="0" autoUpdateAnimBg="0"/>
      <p:bldP spid="270345" grpId="0" animBg="1" autoUpdateAnimBg="0"/>
      <p:bldP spid="270346" grpId="0" animBg="1"/>
      <p:bldP spid="270347" grpId="0" animBg="1"/>
      <p:bldP spid="270348" grpId="0" animBg="1"/>
      <p:bldP spid="270349" grpId="0" animBg="1"/>
      <p:bldP spid="2703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05" y="1455974"/>
            <a:ext cx="3289300" cy="2463800"/>
          </a:xfrm>
          <a:prstGeom prst="rect">
            <a:avLst/>
          </a:prstGeom>
        </p:spPr>
      </p:pic>
      <p:pic>
        <p:nvPicPr>
          <p:cNvPr id="5" name="Picture 4" descr="imag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768" y="1531876"/>
            <a:ext cx="4164595" cy="3501659"/>
          </a:xfrm>
          <a:prstGeom prst="rect">
            <a:avLst/>
          </a:prstGeom>
        </p:spPr>
      </p:pic>
      <p:pic>
        <p:nvPicPr>
          <p:cNvPr id="6" name="Picture 5" descr="images-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929" y="4132635"/>
            <a:ext cx="3213100" cy="2527300"/>
          </a:xfrm>
          <a:prstGeom prst="rect">
            <a:avLst/>
          </a:prstGeom>
        </p:spPr>
      </p:pic>
      <p:sp>
        <p:nvSpPr>
          <p:cNvPr id="7" name="Title 6"/>
          <p:cNvSpPr>
            <a:spLocks noGrp="1"/>
          </p:cNvSpPr>
          <p:nvPr>
            <p:ph type="title"/>
          </p:nvPr>
        </p:nvSpPr>
        <p:spPr/>
        <p:txBody>
          <a:bodyPr/>
          <a:lstStyle/>
          <a:p>
            <a:r>
              <a:rPr lang="en-US" dirty="0" smtClean="0"/>
              <a:t>Another view…</a:t>
            </a:r>
            <a:endParaRPr lang="en-US" dirty="0"/>
          </a:p>
        </p:txBody>
      </p:sp>
    </p:spTree>
    <p:extLst>
      <p:ext uri="{BB962C8B-B14F-4D97-AF65-F5344CB8AC3E}">
        <p14:creationId xmlns:p14="http://schemas.microsoft.com/office/powerpoint/2010/main" val="32953269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ndrola Template 1">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Mandrola Template 1.thmx</Template>
  <TotalTime>5154</TotalTime>
  <Words>1434</Words>
  <Application>Microsoft Macintosh PowerPoint</Application>
  <PresentationFormat>On-screen Show (4:3)</PresentationFormat>
  <Paragraphs>185</Paragraphs>
  <Slides>50</Slides>
  <Notes>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Mandrola Template 1</vt:lpstr>
      <vt:lpstr>The Parallax of ICD Therapy 2012</vt:lpstr>
      <vt:lpstr>Parallax…</vt:lpstr>
      <vt:lpstr>Annual Deaths From SCD in US</vt:lpstr>
      <vt:lpstr>Sudden Cardiac Death</vt:lpstr>
      <vt:lpstr>PowerPoint Presentation</vt:lpstr>
      <vt:lpstr>A Quandary</vt:lpstr>
      <vt:lpstr>Internal Cardiac Defibrillator (ICD)</vt:lpstr>
      <vt:lpstr>PowerPoint Presentation</vt:lpstr>
      <vt:lpstr>Another view…</vt:lpstr>
      <vt:lpstr>And yet another view seen lately</vt:lpstr>
      <vt:lpstr>Real ICD Stories</vt:lpstr>
      <vt:lpstr>Patrick</vt:lpstr>
      <vt:lpstr>Liz</vt:lpstr>
      <vt:lpstr>Dorothy</vt:lpstr>
      <vt:lpstr>And here’s another ICD patient…</vt:lpstr>
      <vt:lpstr>Intro to HRS Consensus Statement on ICDs as patients reach end of life</vt:lpstr>
      <vt:lpstr>Parallax</vt:lpstr>
      <vt:lpstr>Secondary Prevention</vt:lpstr>
      <vt:lpstr>PowerPoint Presentation</vt:lpstr>
      <vt:lpstr>Primary Prevention with ICDs</vt:lpstr>
      <vt:lpstr>PowerPoint Presentation</vt:lpstr>
      <vt:lpstr>PowerPoint Presentation</vt:lpstr>
      <vt:lpstr>PowerPoint Presentation</vt:lpstr>
      <vt:lpstr>PowerPoint Presentation</vt:lpstr>
      <vt:lpstr>“Experts,” guideline writers and the general consensus in Cardiology interpreted these trials one way…</vt:lpstr>
      <vt:lpstr>PowerPoint Presentation</vt:lpstr>
      <vt:lpstr>Others saw something like this…</vt:lpstr>
      <vt:lpstr>Others thought more…</vt:lpstr>
      <vt:lpstr>Who were these patients in MADIT II and SCD-HeFT?</vt:lpstr>
      <vt:lpstr>And the thinkers kept on…</vt:lpstr>
      <vt:lpstr>PowerPoint Presentation</vt:lpstr>
      <vt:lpstr>No one listened to this voice…</vt:lpstr>
      <vt:lpstr>ICDs in CHF </vt:lpstr>
      <vt:lpstr>Then comes this trial…</vt:lpstr>
      <vt:lpstr>PowerPoint Presentation</vt:lpstr>
      <vt:lpstr>An exception to the rule that ICDs only increase quantity of life </vt:lpstr>
      <vt:lpstr>Cardiac Resynchronization Therapy --CRT</vt:lpstr>
      <vt:lpstr>PowerPoint Presentation</vt:lpstr>
      <vt:lpstr>PowerPoint Presentation</vt:lpstr>
      <vt:lpstr>Comparison of single ventricle and biventricular pacing</vt:lpstr>
      <vt:lpstr>CRT-Cardiac Resynchronization Therapy </vt:lpstr>
      <vt:lpstr>CRT (with or without “D”)</vt:lpstr>
      <vt:lpstr>Cardiac Device Deactivation </vt:lpstr>
      <vt:lpstr>PowerPoint Presentation</vt:lpstr>
      <vt:lpstr>Take home messages from the 2010 HRS document </vt:lpstr>
      <vt:lpstr>HRS Document (2)</vt:lpstr>
      <vt:lpstr>HRS Document (3)</vt:lpstr>
      <vt:lpstr>HRS Document (4)</vt:lpstr>
      <vt:lpstr>HRS document (5)</vt:lpstr>
      <vt:lpstr>My (Optimistic) 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Parallax of ICD Therapy</dc:title>
  <dc:creator>John Mandrola</dc:creator>
  <cp:lastModifiedBy>John Mandrola</cp:lastModifiedBy>
  <cp:revision>42</cp:revision>
  <dcterms:created xsi:type="dcterms:W3CDTF">2012-04-02T11:05:51Z</dcterms:created>
  <dcterms:modified xsi:type="dcterms:W3CDTF">2012-04-06T01:35:53Z</dcterms:modified>
</cp:coreProperties>
</file>