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62" r:id="rId2"/>
    <p:sldId id="264" r:id="rId3"/>
    <p:sldId id="265" r:id="rId4"/>
    <p:sldId id="266" r:id="rId5"/>
    <p:sldId id="275" r:id="rId6"/>
    <p:sldId id="267" r:id="rId7"/>
    <p:sldId id="268" r:id="rId8"/>
    <p:sldId id="269" r:id="rId9"/>
    <p:sldId id="280" r:id="rId10"/>
    <p:sldId id="279" r:id="rId11"/>
    <p:sldId id="259" r:id="rId12"/>
    <p:sldId id="272" r:id="rId13"/>
    <p:sldId id="258" r:id="rId14"/>
    <p:sldId id="260" r:id="rId15"/>
    <p:sldId id="261" r:id="rId16"/>
    <p:sldId id="257" r:id="rId17"/>
    <p:sldId id="273" r:id="rId18"/>
    <p:sldId id="278" r:id="rId19"/>
    <p:sldId id="276" r:id="rId20"/>
    <p:sldId id="2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4FF"/>
    <a:srgbClr val="41AAF0"/>
    <a:srgbClr val="FF8DDD"/>
    <a:srgbClr val="3089F0"/>
    <a:srgbClr val="FA56DB"/>
    <a:srgbClr val="C10E7C"/>
    <a:srgbClr val="1B4DD5"/>
    <a:srgbClr val="E61A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2584" y="-4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4"/>
    </mc:Choice>
    <mc:Fallback>
      <c:style val="24"/>
    </mc:Fallback>
  </mc:AlternateContent>
  <c:chart>
    <c:autoTitleDeleted val="1"/>
    <c:plotArea>
      <c:layout/>
      <c:barChart>
        <c:barDir val="col"/>
        <c:grouping val="clustered"/>
        <c:varyColors val="0"/>
        <c:ser>
          <c:idx val="0"/>
          <c:order val="0"/>
          <c:tx>
            <c:strRef>
              <c:f>Sheet1!$A$8</c:f>
              <c:strCache>
                <c:ptCount val="1"/>
                <c:pt idx="0">
                  <c:v>Males</c:v>
                </c:pt>
              </c:strCache>
            </c:strRef>
          </c:tx>
          <c:spPr>
            <a:solidFill>
              <a:srgbClr val="1B4DD5"/>
            </a:solidFill>
          </c:spPr>
          <c:invertIfNegative val="0"/>
          <c:cat>
            <c:strRef>
              <c:f>Sheet1!$B$7:$C$7</c:f>
              <c:strCache>
                <c:ptCount val="2"/>
                <c:pt idx="0">
                  <c:v>AF Ablation</c:v>
                </c:pt>
                <c:pt idx="1">
                  <c:v>AVNode Ablation</c:v>
                </c:pt>
              </c:strCache>
            </c:strRef>
          </c:cat>
          <c:val>
            <c:numRef>
              <c:f>Sheet1!$B$8:$C$8</c:f>
              <c:numCache>
                <c:formatCode>General</c:formatCode>
                <c:ptCount val="2"/>
                <c:pt idx="0">
                  <c:v>148.0</c:v>
                </c:pt>
                <c:pt idx="1">
                  <c:v>46.0</c:v>
                </c:pt>
              </c:numCache>
            </c:numRef>
          </c:val>
        </c:ser>
        <c:ser>
          <c:idx val="1"/>
          <c:order val="1"/>
          <c:tx>
            <c:strRef>
              <c:f>Sheet1!$A$9</c:f>
              <c:strCache>
                <c:ptCount val="1"/>
                <c:pt idx="0">
                  <c:v>Females</c:v>
                </c:pt>
              </c:strCache>
            </c:strRef>
          </c:tx>
          <c:spPr>
            <a:solidFill>
              <a:srgbClr val="FA56DB"/>
            </a:solidFill>
          </c:spPr>
          <c:invertIfNegative val="0"/>
          <c:cat>
            <c:strRef>
              <c:f>Sheet1!$B$7:$C$7</c:f>
              <c:strCache>
                <c:ptCount val="2"/>
                <c:pt idx="0">
                  <c:v>AF Ablation</c:v>
                </c:pt>
                <c:pt idx="1">
                  <c:v>AVNode Ablation</c:v>
                </c:pt>
              </c:strCache>
            </c:strRef>
          </c:cat>
          <c:val>
            <c:numRef>
              <c:f>Sheet1!$B$9:$C$9</c:f>
              <c:numCache>
                <c:formatCode>General</c:formatCode>
                <c:ptCount val="2"/>
                <c:pt idx="0">
                  <c:v>65.0</c:v>
                </c:pt>
                <c:pt idx="1">
                  <c:v>69.0</c:v>
                </c:pt>
              </c:numCache>
            </c:numRef>
          </c:val>
        </c:ser>
        <c:dLbls>
          <c:showLegendKey val="0"/>
          <c:showVal val="0"/>
          <c:showCatName val="0"/>
          <c:showSerName val="0"/>
          <c:showPercent val="0"/>
          <c:showBubbleSize val="0"/>
        </c:dLbls>
        <c:gapWidth val="150"/>
        <c:axId val="679633624"/>
        <c:axId val="679636600"/>
      </c:barChart>
      <c:catAx>
        <c:axId val="679633624"/>
        <c:scaling>
          <c:orientation val="minMax"/>
        </c:scaling>
        <c:delete val="0"/>
        <c:axPos val="b"/>
        <c:majorTickMark val="none"/>
        <c:minorTickMark val="none"/>
        <c:tickLblPos val="nextTo"/>
        <c:crossAx val="679636600"/>
        <c:crosses val="autoZero"/>
        <c:auto val="1"/>
        <c:lblAlgn val="ctr"/>
        <c:lblOffset val="100"/>
        <c:noMultiLvlLbl val="0"/>
      </c:catAx>
      <c:valAx>
        <c:axId val="679636600"/>
        <c:scaling>
          <c:orientation val="minMax"/>
        </c:scaling>
        <c:delete val="0"/>
        <c:axPos val="l"/>
        <c:majorGridlines/>
        <c:numFmt formatCode="General" sourceLinked="1"/>
        <c:majorTickMark val="none"/>
        <c:minorTickMark val="none"/>
        <c:tickLblPos val="nextTo"/>
        <c:crossAx val="679633624"/>
        <c:crosses val="autoZero"/>
        <c:crossBetween val="between"/>
      </c:valAx>
      <c:dTable>
        <c:showHorzBorder val="1"/>
        <c:showVertBorder val="1"/>
        <c:showOutline val="1"/>
        <c:showKeys val="1"/>
      </c:dTable>
    </c:plotArea>
    <c:plotVisOnly val="1"/>
    <c:dispBlanksAs val="gap"/>
    <c:showDLblsOverMax val="0"/>
  </c:chart>
  <c:spPr>
    <a:ln>
      <a:solidFill>
        <a:schemeClr val="bg1">
          <a:lumMod val="65000"/>
          <a:alpha val="29000"/>
        </a:schemeClr>
      </a:solidFill>
    </a:ln>
  </c:spPr>
  <c:txPr>
    <a:bodyPr/>
    <a:lstStyle/>
    <a:p>
      <a:pPr>
        <a:defRPr sz="1800" b="1" i="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561390017803137"/>
          <c:y val="0.035673491753936"/>
          <c:w val="0.943860993726219"/>
          <c:h val="0.88281171981287"/>
        </c:manualLayout>
      </c:layout>
      <c:barChart>
        <c:barDir val="col"/>
        <c:grouping val="clustered"/>
        <c:varyColors val="0"/>
        <c:ser>
          <c:idx val="0"/>
          <c:order val="0"/>
          <c:tx>
            <c:strRef>
              <c:f>Sheet1!$B$21</c:f>
              <c:strCache>
                <c:ptCount val="1"/>
                <c:pt idx="0">
                  <c:v>Repeat ablation procedures</c:v>
                </c:pt>
              </c:strCache>
            </c:strRef>
          </c:tx>
          <c:invertIfNegative val="0"/>
          <c:dPt>
            <c:idx val="0"/>
            <c:invertIfNegative val="0"/>
            <c:bubble3D val="0"/>
            <c:spPr>
              <a:solidFill>
                <a:srgbClr val="1B4DD5"/>
              </a:solidFill>
            </c:spPr>
          </c:dPt>
          <c:dPt>
            <c:idx val="1"/>
            <c:invertIfNegative val="0"/>
            <c:bubble3D val="0"/>
            <c:spPr>
              <a:solidFill>
                <a:srgbClr val="FA56DB"/>
              </a:solidFill>
            </c:spPr>
          </c:dPt>
          <c:cat>
            <c:strRef>
              <c:f>Sheet1!$A$22:$A$23</c:f>
              <c:strCache>
                <c:ptCount val="2"/>
                <c:pt idx="0">
                  <c:v>Males</c:v>
                </c:pt>
                <c:pt idx="1">
                  <c:v>Females</c:v>
                </c:pt>
              </c:strCache>
            </c:strRef>
          </c:cat>
          <c:val>
            <c:numRef>
              <c:f>Sheet1!$B$22:$B$23</c:f>
              <c:numCache>
                <c:formatCode>0%</c:formatCode>
                <c:ptCount val="2"/>
                <c:pt idx="0">
                  <c:v>0.35</c:v>
                </c:pt>
                <c:pt idx="1">
                  <c:v>0.44</c:v>
                </c:pt>
              </c:numCache>
            </c:numRef>
          </c:val>
        </c:ser>
        <c:dLbls>
          <c:showLegendKey val="0"/>
          <c:showVal val="0"/>
          <c:showCatName val="0"/>
          <c:showSerName val="0"/>
          <c:showPercent val="0"/>
          <c:showBubbleSize val="0"/>
        </c:dLbls>
        <c:gapWidth val="150"/>
        <c:axId val="679720536"/>
        <c:axId val="679723544"/>
      </c:barChart>
      <c:catAx>
        <c:axId val="679720536"/>
        <c:scaling>
          <c:orientation val="minMax"/>
        </c:scaling>
        <c:delete val="0"/>
        <c:axPos val="b"/>
        <c:majorTickMark val="out"/>
        <c:minorTickMark val="none"/>
        <c:tickLblPos val="low"/>
        <c:txPr>
          <a:bodyPr/>
          <a:lstStyle/>
          <a:p>
            <a:pPr>
              <a:defRPr sz="1800" b="1" i="0"/>
            </a:pPr>
            <a:endParaRPr lang="en-US"/>
          </a:p>
        </c:txPr>
        <c:crossAx val="679723544"/>
        <c:crosses val="autoZero"/>
        <c:auto val="1"/>
        <c:lblAlgn val="ctr"/>
        <c:lblOffset val="25"/>
        <c:tickLblSkip val="1"/>
        <c:noMultiLvlLbl val="0"/>
      </c:catAx>
      <c:valAx>
        <c:axId val="679723544"/>
        <c:scaling>
          <c:orientation val="minMax"/>
        </c:scaling>
        <c:delete val="0"/>
        <c:axPos val="l"/>
        <c:majorGridlines/>
        <c:numFmt formatCode="0%" sourceLinked="1"/>
        <c:majorTickMark val="out"/>
        <c:minorTickMark val="none"/>
        <c:tickLblPos val="nextTo"/>
        <c:crossAx val="679720536"/>
        <c:crossesAt val="1.0"/>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Sheet1!$B$29</c:f>
              <c:strCache>
                <c:ptCount val="1"/>
                <c:pt idx="0">
                  <c:v>Left atrial Abltion beyond standard PVI</c:v>
                </c:pt>
              </c:strCache>
            </c:strRef>
          </c:tx>
          <c:invertIfNegative val="0"/>
          <c:dPt>
            <c:idx val="0"/>
            <c:invertIfNegative val="0"/>
            <c:bubble3D val="0"/>
            <c:spPr>
              <a:solidFill>
                <a:srgbClr val="1B4DD5"/>
              </a:solidFill>
            </c:spPr>
          </c:dPt>
          <c:dPt>
            <c:idx val="1"/>
            <c:invertIfNegative val="0"/>
            <c:bubble3D val="0"/>
            <c:spPr>
              <a:solidFill>
                <a:srgbClr val="FA56DB"/>
              </a:solidFill>
            </c:spPr>
          </c:dPt>
          <c:cat>
            <c:strRef>
              <c:f>Sheet1!$A$30:$A$31</c:f>
              <c:strCache>
                <c:ptCount val="2"/>
                <c:pt idx="0">
                  <c:v>Males</c:v>
                </c:pt>
                <c:pt idx="1">
                  <c:v>Females</c:v>
                </c:pt>
              </c:strCache>
            </c:strRef>
          </c:cat>
          <c:val>
            <c:numRef>
              <c:f>Sheet1!$B$30:$B$31</c:f>
              <c:numCache>
                <c:formatCode>0%</c:formatCode>
                <c:ptCount val="2"/>
                <c:pt idx="0">
                  <c:v>0.17</c:v>
                </c:pt>
                <c:pt idx="1">
                  <c:v>0.26</c:v>
                </c:pt>
              </c:numCache>
            </c:numRef>
          </c:val>
        </c:ser>
        <c:dLbls>
          <c:showLegendKey val="0"/>
          <c:showVal val="0"/>
          <c:showCatName val="0"/>
          <c:showSerName val="0"/>
          <c:showPercent val="0"/>
          <c:showBubbleSize val="0"/>
        </c:dLbls>
        <c:gapWidth val="150"/>
        <c:axId val="679766120"/>
        <c:axId val="679769128"/>
      </c:barChart>
      <c:catAx>
        <c:axId val="679766120"/>
        <c:scaling>
          <c:orientation val="minMax"/>
        </c:scaling>
        <c:delete val="0"/>
        <c:axPos val="b"/>
        <c:majorTickMark val="out"/>
        <c:minorTickMark val="none"/>
        <c:tickLblPos val="nextTo"/>
        <c:txPr>
          <a:bodyPr/>
          <a:lstStyle/>
          <a:p>
            <a:pPr>
              <a:defRPr sz="2000" b="1" i="0"/>
            </a:pPr>
            <a:endParaRPr lang="en-US"/>
          </a:p>
        </c:txPr>
        <c:crossAx val="679769128"/>
        <c:crosses val="autoZero"/>
        <c:auto val="1"/>
        <c:lblAlgn val="ctr"/>
        <c:lblOffset val="100"/>
        <c:noMultiLvlLbl val="0"/>
      </c:catAx>
      <c:valAx>
        <c:axId val="679769128"/>
        <c:scaling>
          <c:orientation val="minMax"/>
          <c:max val="0.3"/>
        </c:scaling>
        <c:delete val="0"/>
        <c:axPos val="l"/>
        <c:majorGridlines/>
        <c:numFmt formatCode="0%" sourceLinked="1"/>
        <c:majorTickMark val="out"/>
        <c:minorTickMark val="none"/>
        <c:tickLblPos val="nextTo"/>
        <c:crossAx val="679766120"/>
        <c:crosses val="autoZero"/>
        <c:crossBetween val="between"/>
        <c:majorUnit val="0.05"/>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4"/>
    </mc:Choice>
    <mc:Fallback>
      <c:style val="24"/>
    </mc:Fallback>
  </mc:AlternateContent>
  <c:chart>
    <c:autoTitleDeleted val="0"/>
    <c:plotArea>
      <c:layout/>
      <c:barChart>
        <c:barDir val="col"/>
        <c:grouping val="clustered"/>
        <c:varyColors val="0"/>
        <c:ser>
          <c:idx val="0"/>
          <c:order val="0"/>
          <c:tx>
            <c:strRef>
              <c:f>Sheet1!$A$14</c:f>
              <c:strCache>
                <c:ptCount val="1"/>
                <c:pt idx="0">
                  <c:v>Males</c:v>
                </c:pt>
              </c:strCache>
            </c:strRef>
          </c:tx>
          <c:spPr>
            <a:solidFill>
              <a:srgbClr val="1B4DD5"/>
            </a:solidFill>
          </c:spPr>
          <c:invertIfNegative val="0"/>
          <c:cat>
            <c:strRef>
              <c:f>Sheet1!$B$13:$C$13</c:f>
              <c:strCache>
                <c:ptCount val="2"/>
                <c:pt idx="0">
                  <c:v>Overall Success</c:v>
                </c:pt>
                <c:pt idx="1">
                  <c:v>Success off AAD</c:v>
                </c:pt>
              </c:strCache>
            </c:strRef>
          </c:cat>
          <c:val>
            <c:numRef>
              <c:f>Sheet1!$B$14:$C$14</c:f>
              <c:numCache>
                <c:formatCode>0%</c:formatCode>
                <c:ptCount val="2"/>
                <c:pt idx="0" formatCode="0.00%">
                  <c:v>0.912</c:v>
                </c:pt>
                <c:pt idx="1">
                  <c:v>0.71</c:v>
                </c:pt>
              </c:numCache>
            </c:numRef>
          </c:val>
        </c:ser>
        <c:ser>
          <c:idx val="1"/>
          <c:order val="1"/>
          <c:tx>
            <c:strRef>
              <c:f>Sheet1!$A$15</c:f>
              <c:strCache>
                <c:ptCount val="1"/>
                <c:pt idx="0">
                  <c:v>Females</c:v>
                </c:pt>
              </c:strCache>
            </c:strRef>
          </c:tx>
          <c:spPr>
            <a:solidFill>
              <a:srgbClr val="FA56DB"/>
            </a:solidFill>
          </c:spPr>
          <c:invertIfNegative val="0"/>
          <c:cat>
            <c:strRef>
              <c:f>Sheet1!$B$13:$C$13</c:f>
              <c:strCache>
                <c:ptCount val="2"/>
                <c:pt idx="0">
                  <c:v>Overall Success</c:v>
                </c:pt>
                <c:pt idx="1">
                  <c:v>Success off AAD</c:v>
                </c:pt>
              </c:strCache>
            </c:strRef>
          </c:cat>
          <c:val>
            <c:numRef>
              <c:f>Sheet1!$B$15:$C$15</c:f>
              <c:numCache>
                <c:formatCode>0%</c:formatCode>
                <c:ptCount val="2"/>
                <c:pt idx="0" formatCode="0.00%">
                  <c:v>0.815</c:v>
                </c:pt>
                <c:pt idx="1">
                  <c:v>0.58</c:v>
                </c:pt>
              </c:numCache>
            </c:numRef>
          </c:val>
        </c:ser>
        <c:dLbls>
          <c:showLegendKey val="0"/>
          <c:showVal val="0"/>
          <c:showCatName val="0"/>
          <c:showSerName val="0"/>
          <c:showPercent val="0"/>
          <c:showBubbleSize val="0"/>
        </c:dLbls>
        <c:gapWidth val="150"/>
        <c:axId val="561220312"/>
        <c:axId val="561223320"/>
      </c:barChart>
      <c:catAx>
        <c:axId val="561220312"/>
        <c:scaling>
          <c:orientation val="minMax"/>
        </c:scaling>
        <c:delete val="0"/>
        <c:axPos val="b"/>
        <c:majorTickMark val="out"/>
        <c:minorTickMark val="none"/>
        <c:tickLblPos val="nextTo"/>
        <c:txPr>
          <a:bodyPr/>
          <a:lstStyle/>
          <a:p>
            <a:pPr>
              <a:defRPr b="1" i="0"/>
            </a:pPr>
            <a:endParaRPr lang="en-US"/>
          </a:p>
        </c:txPr>
        <c:crossAx val="561223320"/>
        <c:crosses val="autoZero"/>
        <c:auto val="1"/>
        <c:lblAlgn val="ctr"/>
        <c:lblOffset val="100"/>
        <c:noMultiLvlLbl val="0"/>
      </c:catAx>
      <c:valAx>
        <c:axId val="561223320"/>
        <c:scaling>
          <c:orientation val="minMax"/>
        </c:scaling>
        <c:delete val="0"/>
        <c:axPos val="l"/>
        <c:majorGridlines>
          <c:spPr>
            <a:ln w="3175">
              <a:prstDash val="solid"/>
            </a:ln>
          </c:spPr>
        </c:majorGridlines>
        <c:numFmt formatCode="0%" sourceLinked="0"/>
        <c:majorTickMark val="out"/>
        <c:minorTickMark val="none"/>
        <c:tickLblPos val="nextTo"/>
        <c:crossAx val="561220312"/>
        <c:crosses val="autoZero"/>
        <c:crossBetween val="between"/>
        <c:minorUnit val="0.1"/>
      </c:valAx>
    </c:plotArea>
    <c:legend>
      <c:legendPos val="r"/>
      <c:layout>
        <c:manualLayout>
          <c:xMode val="edge"/>
          <c:yMode val="edge"/>
          <c:x val="0.814625012151259"/>
          <c:y val="0.299530520914343"/>
          <c:w val="0.169436478404791"/>
          <c:h val="0.258927037633545"/>
        </c:manualLayout>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0.03373</cdr:x>
      <cdr:y>0.84927</cdr:y>
    </cdr:from>
    <cdr:to>
      <cdr:x>0.98022</cdr:x>
      <cdr:y>0.97966</cdr:y>
    </cdr:to>
    <cdr:sp macro="" textlink="">
      <cdr:nvSpPr>
        <cdr:cNvPr id="2" name="Rectangle 1"/>
        <cdr:cNvSpPr/>
      </cdr:nvSpPr>
      <cdr:spPr>
        <a:xfrm xmlns:a="http://schemas.openxmlformats.org/drawingml/2006/main">
          <a:off x="303277" y="4053104"/>
          <a:ext cx="8509000" cy="6223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ACC90-3497-414C-927E-4BBBAF8936A9}" type="datetimeFigureOut">
              <a:rPr lang="en-US" smtClean="0"/>
              <a:t>11/17/11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108D57-128F-3F46-A374-9670D16B06D4}" type="slidenum">
              <a:rPr lang="en-US" smtClean="0"/>
              <a:t>‹#›</a:t>
            </a:fld>
            <a:endParaRPr lang="en-US"/>
          </a:p>
        </p:txBody>
      </p:sp>
    </p:spTree>
    <p:extLst>
      <p:ext uri="{BB962C8B-B14F-4D97-AF65-F5344CB8AC3E}">
        <p14:creationId xmlns:p14="http://schemas.microsoft.com/office/powerpoint/2010/main" val="28702392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108D57-128F-3F46-A374-9670D16B06D4}" type="slidenum">
              <a:rPr lang="en-US" smtClean="0"/>
              <a:t>16</a:t>
            </a:fld>
            <a:endParaRPr lang="en-US"/>
          </a:p>
        </p:txBody>
      </p:sp>
    </p:spTree>
    <p:extLst>
      <p:ext uri="{BB962C8B-B14F-4D97-AF65-F5344CB8AC3E}">
        <p14:creationId xmlns:p14="http://schemas.microsoft.com/office/powerpoint/2010/main" val="1656348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5ACC7C-3E1C-AD40-BF6B-284000EBD969}" type="datetimeFigureOut">
              <a:rPr lang="en-US" smtClean="0"/>
              <a:t>11/17/11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263564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ACC7C-3E1C-AD40-BF6B-284000EBD969}" type="datetimeFigureOut">
              <a:rPr lang="en-US" smtClean="0"/>
              <a:t>11/17/11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141730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ACC7C-3E1C-AD40-BF6B-284000EBD969}" type="datetimeFigureOut">
              <a:rPr lang="en-US" smtClean="0"/>
              <a:t>11/17/11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418450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ACC7C-3E1C-AD40-BF6B-284000EBD969}" type="datetimeFigureOut">
              <a:rPr lang="en-US" smtClean="0"/>
              <a:t>11/17/11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325425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5ACC7C-3E1C-AD40-BF6B-284000EBD969}" type="datetimeFigureOut">
              <a:rPr lang="en-US" smtClean="0"/>
              <a:t>11/17/11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797233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5ACC7C-3E1C-AD40-BF6B-284000EBD969}" type="datetimeFigureOut">
              <a:rPr lang="en-US" smtClean="0"/>
              <a:t>11/17/11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2254088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5ACC7C-3E1C-AD40-BF6B-284000EBD969}" type="datetimeFigureOut">
              <a:rPr lang="en-US" smtClean="0"/>
              <a:t>11/17/11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1136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5ACC7C-3E1C-AD40-BF6B-284000EBD969}" type="datetimeFigureOut">
              <a:rPr lang="en-US" smtClean="0"/>
              <a:t>11/17/11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1358987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ACC7C-3E1C-AD40-BF6B-284000EBD969}" type="datetimeFigureOut">
              <a:rPr lang="en-US" smtClean="0"/>
              <a:t>11/17/11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1791205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ACC7C-3E1C-AD40-BF6B-284000EBD969}" type="datetimeFigureOut">
              <a:rPr lang="en-US" smtClean="0"/>
              <a:t>11/17/11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158077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5ACC7C-3E1C-AD40-BF6B-284000EBD969}" type="datetimeFigureOut">
              <a:rPr lang="en-US" smtClean="0"/>
              <a:t>11/17/11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7319D7-6104-9747-8956-5D15643494F7}" type="slidenum">
              <a:rPr lang="en-US" smtClean="0"/>
              <a:t>‹#›</a:t>
            </a:fld>
            <a:endParaRPr lang="en-US"/>
          </a:p>
        </p:txBody>
      </p:sp>
    </p:spTree>
    <p:extLst>
      <p:ext uri="{BB962C8B-B14F-4D97-AF65-F5344CB8AC3E}">
        <p14:creationId xmlns:p14="http://schemas.microsoft.com/office/powerpoint/2010/main" val="17673226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ACC7C-3E1C-AD40-BF6B-284000EBD969}" type="datetimeFigureOut">
              <a:rPr lang="en-US" smtClean="0"/>
              <a:t>11/17/11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319D7-6104-9747-8956-5D15643494F7}" type="slidenum">
              <a:rPr lang="en-US" smtClean="0"/>
              <a:t>‹#›</a:t>
            </a:fld>
            <a:endParaRPr lang="en-US"/>
          </a:p>
        </p:txBody>
      </p:sp>
    </p:spTree>
    <p:extLst>
      <p:ext uri="{BB962C8B-B14F-4D97-AF65-F5344CB8AC3E}">
        <p14:creationId xmlns:p14="http://schemas.microsoft.com/office/powerpoint/2010/main" val="2716151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44231"/>
            <a:ext cx="7772400" cy="1470025"/>
          </a:xfrm>
        </p:spPr>
        <p:txBody>
          <a:bodyPr>
            <a:normAutofit fontScale="90000"/>
          </a:bodyPr>
          <a:lstStyle/>
          <a:p>
            <a:r>
              <a:rPr lang="en-US" b="1" dirty="0" smtClean="0"/>
              <a:t>Gender-specific Results of Atrial Fibrillation Ablation in a Private Practice Setting</a:t>
            </a:r>
            <a:br>
              <a:rPr lang="en-US" b="1" dirty="0" smtClean="0"/>
            </a:br>
            <a:endParaRPr lang="en-US" b="1" dirty="0"/>
          </a:p>
        </p:txBody>
      </p:sp>
      <p:sp>
        <p:nvSpPr>
          <p:cNvPr id="7" name="Subtitle 6"/>
          <p:cNvSpPr>
            <a:spLocks noGrp="1"/>
          </p:cNvSpPr>
          <p:nvPr>
            <p:ph type="subTitle" idx="1"/>
          </p:nvPr>
        </p:nvSpPr>
        <p:spPr/>
        <p:txBody>
          <a:bodyPr>
            <a:normAutofit fontScale="70000" lnSpcReduction="20000"/>
          </a:bodyPr>
          <a:lstStyle/>
          <a:p>
            <a:r>
              <a:rPr lang="en-US" dirty="0"/>
              <a:t>John M Mandrola, MD, Vicky A Swift, APRN, Kathryn Grace Thorne, MS,  Sean </a:t>
            </a:r>
            <a:r>
              <a:rPr lang="en-US" dirty="0" err="1" smtClean="0"/>
              <a:t>Kettring</a:t>
            </a:r>
            <a:r>
              <a:rPr lang="en-US" dirty="0"/>
              <a:t>, David E Mann, MD. Baptist Hospital East, Louisville, KY</a:t>
            </a:r>
            <a:r>
              <a:rPr lang="en-US" dirty="0" smtClean="0"/>
              <a:t>.</a:t>
            </a:r>
          </a:p>
          <a:p>
            <a:r>
              <a:rPr lang="en-US" i="1" dirty="0" smtClean="0"/>
              <a:t>No Author has any disclosures</a:t>
            </a:r>
            <a:endParaRPr lang="en-US" i="1" dirty="0"/>
          </a:p>
          <a:p>
            <a:r>
              <a:rPr lang="en-US" dirty="0"/>
              <a:t> </a:t>
            </a:r>
          </a:p>
          <a:p>
            <a:endParaRPr lang="en-US" dirty="0"/>
          </a:p>
        </p:txBody>
      </p:sp>
    </p:spTree>
    <p:extLst>
      <p:ext uri="{BB962C8B-B14F-4D97-AF65-F5344CB8AC3E}">
        <p14:creationId xmlns:p14="http://schemas.microsoft.com/office/powerpoint/2010/main" val="13418146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41800" y="1249680"/>
            <a:ext cx="4786745" cy="5265420"/>
          </a:xfrm>
          <a:prstGeom prst="rect">
            <a:avLst/>
          </a:prstGeom>
        </p:spPr>
      </p:pic>
      <p:sp>
        <p:nvSpPr>
          <p:cNvPr id="5" name="Title 4"/>
          <p:cNvSpPr>
            <a:spLocks noGrp="1"/>
          </p:cNvSpPr>
          <p:nvPr>
            <p:ph type="title"/>
          </p:nvPr>
        </p:nvSpPr>
        <p:spPr>
          <a:xfrm>
            <a:off x="457200" y="287338"/>
            <a:ext cx="8229600" cy="449262"/>
          </a:xfrm>
        </p:spPr>
        <p:txBody>
          <a:bodyPr>
            <a:normAutofit fontScale="90000"/>
          </a:bodyPr>
          <a:lstStyle/>
          <a:p>
            <a:r>
              <a:rPr lang="en-US" b="1" dirty="0" smtClean="0"/>
              <a:t>AF ablation--PVI Procedure</a:t>
            </a:r>
            <a:endParaRPr lang="en-US" b="1" dirty="0"/>
          </a:p>
        </p:txBody>
      </p:sp>
      <p:sp>
        <p:nvSpPr>
          <p:cNvPr id="6" name="Content Placeholder 5"/>
          <p:cNvSpPr>
            <a:spLocks noGrp="1"/>
          </p:cNvSpPr>
          <p:nvPr>
            <p:ph idx="1"/>
          </p:nvPr>
        </p:nvSpPr>
        <p:spPr>
          <a:xfrm>
            <a:off x="215900" y="1262380"/>
            <a:ext cx="3886200" cy="5367020"/>
          </a:xfrm>
        </p:spPr>
        <p:txBody>
          <a:bodyPr>
            <a:normAutofit lnSpcReduction="10000"/>
          </a:bodyPr>
          <a:lstStyle/>
          <a:p>
            <a:r>
              <a:rPr lang="en-US" sz="2400" dirty="0" smtClean="0"/>
              <a:t>Point by point RF lesions were made with a saline-irrigated tip catheter</a:t>
            </a:r>
          </a:p>
          <a:p>
            <a:r>
              <a:rPr lang="en-US" sz="2400" dirty="0" smtClean="0"/>
              <a:t>Maximum RF energy used on the posterior wall was 20-25 watts and 40 watts anteriorly</a:t>
            </a:r>
          </a:p>
          <a:p>
            <a:r>
              <a:rPr lang="en-US" sz="2400" dirty="0" smtClean="0"/>
              <a:t>All patients after June 2009 had general anesthesia </a:t>
            </a:r>
          </a:p>
          <a:p>
            <a:r>
              <a:rPr lang="en-US" sz="2400" dirty="0" smtClean="0"/>
              <a:t>Nearly all patients underwent AF-ablation with therapeutic INRs (≥2), or were bridged with low-molecular weight heparin</a:t>
            </a:r>
          </a:p>
        </p:txBody>
      </p:sp>
    </p:spTree>
    <p:extLst>
      <p:ext uri="{BB962C8B-B14F-4D97-AF65-F5344CB8AC3E}">
        <p14:creationId xmlns:p14="http://schemas.microsoft.com/office/powerpoint/2010/main" val="900320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838080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3"/>
          <p:cNvSpPr txBox="1">
            <a:spLocks/>
          </p:cNvSpPr>
          <p:nvPr/>
        </p:nvSpPr>
        <p:spPr>
          <a:xfrm>
            <a:off x="118533" y="3023104"/>
            <a:ext cx="8873067" cy="3404009"/>
          </a:xfrm>
          <a:prstGeom prst="rect">
            <a:avLst/>
          </a:prstGeom>
          <a:noFill/>
          <a:ln>
            <a:solidFill>
              <a:schemeClr val="bg1">
                <a:lumMod val="65000"/>
              </a:schemeClr>
            </a:solidFill>
          </a:ln>
        </p:spPr>
        <p:txBody>
          <a:bodyPr vert="horz" wrap="square" lIns="91440" tIns="45720" rIns="91440" bIns="45720" rtlCol="0">
            <a:sp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dirty="0" smtClean="0"/>
              <a:t>PVI was acutely successful in 212 of 213 patients</a:t>
            </a:r>
          </a:p>
          <a:p>
            <a:r>
              <a:rPr lang="en-US" sz="2800" b="1" dirty="0" smtClean="0"/>
              <a:t>Four patients had severe complications:</a:t>
            </a:r>
          </a:p>
          <a:p>
            <a:pPr lvl="1"/>
            <a:r>
              <a:rPr lang="en-US" sz="2400" b="1" dirty="0" smtClean="0"/>
              <a:t>1 Right Phrenic Nerve paralysis (resolved at one year)</a:t>
            </a:r>
          </a:p>
          <a:p>
            <a:pPr lvl="1"/>
            <a:r>
              <a:rPr lang="en-US" sz="2400" b="1" dirty="0" smtClean="0"/>
              <a:t>1 Stroke (non-lethal)</a:t>
            </a:r>
          </a:p>
          <a:p>
            <a:pPr lvl="1"/>
            <a:r>
              <a:rPr lang="en-US" sz="2400" b="1" dirty="0" smtClean="0"/>
              <a:t>2 Acute tamponade requiring chest tube drainage</a:t>
            </a:r>
          </a:p>
          <a:p>
            <a:r>
              <a:rPr lang="en-US" sz="2800" b="1" dirty="0" smtClean="0"/>
              <a:t>No patient died as a result of the procedure</a:t>
            </a:r>
          </a:p>
          <a:p>
            <a:r>
              <a:rPr lang="en-US" sz="2800" b="1" dirty="0" smtClean="0"/>
              <a:t>No patient had symptoms or findings of PV Stenosis</a:t>
            </a:r>
            <a:endParaRPr lang="en-US" sz="2800" b="1" dirty="0"/>
          </a:p>
        </p:txBody>
      </p:sp>
      <p:graphicFrame>
        <p:nvGraphicFramePr>
          <p:cNvPr id="12" name="Content Placeholder 4"/>
          <p:cNvGraphicFramePr>
            <a:graphicFrameLocks/>
          </p:cNvGraphicFramePr>
          <p:nvPr>
            <p:extLst>
              <p:ext uri="{D42A27DB-BD31-4B8C-83A1-F6EECF244321}">
                <p14:modId xmlns:p14="http://schemas.microsoft.com/office/powerpoint/2010/main" val="3416214628"/>
              </p:ext>
            </p:extLst>
          </p:nvPr>
        </p:nvGraphicFramePr>
        <p:xfrm>
          <a:off x="118533" y="84666"/>
          <a:ext cx="8873067" cy="2745678"/>
        </p:xfrm>
        <a:graphic>
          <a:graphicData uri="http://schemas.openxmlformats.org/drawingml/2006/table">
            <a:tbl>
              <a:tblPr firstRow="1" firstCol="1">
                <a:tableStyleId>{9D7B26C5-4107-4FEC-AEDC-1716B250A1EF}</a:tableStyleId>
              </a:tblPr>
              <a:tblGrid>
                <a:gridCol w="1158860"/>
                <a:gridCol w="1055083"/>
                <a:gridCol w="1470196"/>
                <a:gridCol w="1328703"/>
                <a:gridCol w="1853839"/>
                <a:gridCol w="2006386"/>
              </a:tblGrid>
              <a:tr h="948268">
                <a:tc>
                  <a:txBody>
                    <a:bodyPr/>
                    <a:lstStyle/>
                    <a:p>
                      <a:pPr algn="ctr" fontAlgn="b"/>
                      <a:endParaRPr lang="en-US" sz="2600" b="0" i="0" u="none" strike="noStrike" dirty="0">
                        <a:solidFill>
                          <a:srgbClr val="000000"/>
                        </a:solidFill>
                        <a:effectLst/>
                        <a:latin typeface="Calibri"/>
                      </a:endParaRPr>
                    </a:p>
                  </a:txBody>
                  <a:tcPr marL="11962" marR="11962" marT="12700" marB="0" anchor="b"/>
                </a:tc>
                <a:tc>
                  <a:txBody>
                    <a:bodyPr/>
                    <a:lstStyle/>
                    <a:p>
                      <a:pPr algn="ctr" fontAlgn="b"/>
                      <a:r>
                        <a:rPr lang="en-US" sz="2200" u="none" strike="noStrike" dirty="0">
                          <a:effectLst/>
                        </a:rPr>
                        <a:t>Patients</a:t>
                      </a:r>
                      <a:endParaRPr lang="en-US" sz="2200" b="0" i="0" u="none" strike="noStrike" dirty="0">
                        <a:solidFill>
                          <a:srgbClr val="000000"/>
                        </a:solidFill>
                        <a:effectLst/>
                        <a:latin typeface="Calibri"/>
                      </a:endParaRPr>
                    </a:p>
                  </a:txBody>
                  <a:tcPr marL="11962" marR="11962" marT="12700" marB="0" anchor="b"/>
                </a:tc>
                <a:tc>
                  <a:txBody>
                    <a:bodyPr/>
                    <a:lstStyle/>
                    <a:p>
                      <a:pPr algn="ctr" fontAlgn="b"/>
                      <a:r>
                        <a:rPr lang="en-US" sz="2200" u="none" strike="noStrike" dirty="0" smtClean="0">
                          <a:effectLst/>
                        </a:rPr>
                        <a:t>AF</a:t>
                      </a:r>
                    </a:p>
                    <a:p>
                      <a:pPr algn="ctr" fontAlgn="b"/>
                      <a:r>
                        <a:rPr lang="en-US" sz="2200" u="none" strike="noStrike" dirty="0" smtClean="0">
                          <a:effectLst/>
                        </a:rPr>
                        <a:t>Procedures</a:t>
                      </a:r>
                      <a:endParaRPr lang="en-US" sz="2200" b="0" i="0" u="none" strike="noStrike" dirty="0">
                        <a:solidFill>
                          <a:srgbClr val="000000"/>
                        </a:solidFill>
                        <a:effectLst/>
                        <a:latin typeface="Calibri"/>
                      </a:endParaRPr>
                    </a:p>
                  </a:txBody>
                  <a:tcPr marL="11962" marR="11962" marT="12700" marB="0" anchor="b"/>
                </a:tc>
                <a:tc>
                  <a:txBody>
                    <a:bodyPr/>
                    <a:lstStyle/>
                    <a:p>
                      <a:pPr algn="ctr" fontAlgn="b"/>
                      <a:r>
                        <a:rPr lang="en-US" sz="2000" b="1" i="0" u="none" strike="noStrike" dirty="0" smtClean="0">
                          <a:solidFill>
                            <a:srgbClr val="000000"/>
                          </a:solidFill>
                          <a:effectLst/>
                          <a:latin typeface="Calibri"/>
                        </a:rPr>
                        <a:t>AV-Node</a:t>
                      </a:r>
                      <a:r>
                        <a:rPr lang="en-US" sz="2000" b="1" i="0" u="none" strike="noStrike" baseline="0" dirty="0" smtClean="0">
                          <a:solidFill>
                            <a:srgbClr val="000000"/>
                          </a:solidFill>
                          <a:effectLst/>
                          <a:latin typeface="Calibri"/>
                        </a:rPr>
                        <a:t> Ablation procedures</a:t>
                      </a:r>
                      <a:endParaRPr lang="en-US" sz="2000" b="1" i="0" u="none" strike="noStrike" dirty="0">
                        <a:solidFill>
                          <a:srgbClr val="000000"/>
                        </a:solidFill>
                        <a:effectLst/>
                        <a:latin typeface="Calibri"/>
                      </a:endParaRPr>
                    </a:p>
                  </a:txBody>
                  <a:tcPr marL="11962" marR="11962" marT="12700" marB="0" anchor="b"/>
                </a:tc>
                <a:tc>
                  <a:txBody>
                    <a:bodyPr/>
                    <a:lstStyle/>
                    <a:p>
                      <a:pPr algn="ctr" fontAlgn="b">
                        <a:tabLst/>
                      </a:pPr>
                      <a:r>
                        <a:rPr lang="en-US" sz="2200" u="none" strike="noStrike" dirty="0">
                          <a:effectLst/>
                        </a:rPr>
                        <a:t>Mean Age </a:t>
                      </a:r>
                      <a:endParaRPr lang="en-US" sz="2200" u="none" strike="noStrike" dirty="0" smtClean="0">
                        <a:effectLst/>
                      </a:endParaRPr>
                    </a:p>
                    <a:p>
                      <a:pPr algn="ctr" fontAlgn="b">
                        <a:tabLst/>
                      </a:pPr>
                      <a:r>
                        <a:rPr lang="en-US" sz="2200" u="none" strike="noStrike" dirty="0" smtClean="0">
                          <a:effectLst/>
                        </a:rPr>
                        <a:t>(</a:t>
                      </a:r>
                      <a:r>
                        <a:rPr lang="en-US" sz="2200" u="none" strike="noStrike" dirty="0">
                          <a:effectLst/>
                        </a:rPr>
                        <a:t>AF Ablation)</a:t>
                      </a:r>
                      <a:endParaRPr lang="en-US" sz="2200" b="0" i="0" u="none" strike="noStrike" dirty="0">
                        <a:solidFill>
                          <a:srgbClr val="000000"/>
                        </a:solidFill>
                        <a:effectLst/>
                        <a:latin typeface="Calibri"/>
                      </a:endParaRPr>
                    </a:p>
                  </a:txBody>
                  <a:tcPr marL="11962" marR="11962" marT="12700" marB="0" anchor="b"/>
                </a:tc>
                <a:tc>
                  <a:txBody>
                    <a:bodyPr/>
                    <a:lstStyle/>
                    <a:p>
                      <a:pPr algn="ctr" fontAlgn="b"/>
                      <a:r>
                        <a:rPr lang="en-US" sz="2200" u="none" strike="noStrike" dirty="0">
                          <a:effectLst/>
                        </a:rPr>
                        <a:t>Mean Age </a:t>
                      </a:r>
                      <a:endParaRPr lang="en-US" sz="2200" u="none" strike="noStrike" dirty="0" smtClean="0">
                        <a:effectLst/>
                      </a:endParaRPr>
                    </a:p>
                    <a:p>
                      <a:pPr algn="ctr" fontAlgn="b"/>
                      <a:r>
                        <a:rPr lang="en-US" sz="2200" u="none" strike="noStrike" dirty="0" smtClean="0">
                          <a:effectLst/>
                        </a:rPr>
                        <a:t>(</a:t>
                      </a:r>
                      <a:r>
                        <a:rPr lang="en-US" sz="2200" u="none" strike="noStrike" dirty="0">
                          <a:effectLst/>
                        </a:rPr>
                        <a:t>AV node ablation)</a:t>
                      </a:r>
                      <a:endParaRPr lang="en-US" sz="2200" b="0" i="0" u="none" strike="noStrike" dirty="0">
                        <a:solidFill>
                          <a:srgbClr val="000000"/>
                        </a:solidFill>
                        <a:effectLst/>
                        <a:latin typeface="Calibri"/>
                      </a:endParaRPr>
                    </a:p>
                  </a:txBody>
                  <a:tcPr marL="11962" marR="11962" marT="12700" marB="0" anchor="b"/>
                </a:tc>
              </a:tr>
              <a:tr h="541866">
                <a:tc>
                  <a:txBody>
                    <a:bodyPr/>
                    <a:lstStyle/>
                    <a:p>
                      <a:pPr algn="ctr" fontAlgn="b"/>
                      <a:r>
                        <a:rPr lang="en-US" sz="2400" u="none" strike="noStrike" dirty="0" smtClean="0">
                          <a:effectLst/>
                        </a:rPr>
                        <a:t>Males</a:t>
                      </a:r>
                      <a:endParaRPr lang="en-US" sz="2400" b="0" i="0" u="none" strike="noStrike" dirty="0">
                        <a:solidFill>
                          <a:srgbClr val="000000"/>
                        </a:solidFill>
                        <a:effectLst/>
                        <a:latin typeface="Calibri"/>
                      </a:endParaRPr>
                    </a:p>
                  </a:txBody>
                  <a:tcPr marL="11962" marR="11962" marT="12700" marB="0" anchor="b">
                    <a:noFill/>
                  </a:tcPr>
                </a:tc>
                <a:tc>
                  <a:txBody>
                    <a:bodyPr/>
                    <a:lstStyle/>
                    <a:p>
                      <a:pPr algn="ctr" fontAlgn="b"/>
                      <a:r>
                        <a:rPr lang="en-US" sz="2600" u="none" strike="noStrike" dirty="0">
                          <a:effectLst/>
                        </a:rPr>
                        <a:t>148</a:t>
                      </a:r>
                      <a:endParaRPr lang="en-US" sz="2600" b="0" i="0" u="none" strike="noStrike" dirty="0">
                        <a:solidFill>
                          <a:srgbClr val="000000"/>
                        </a:solidFill>
                        <a:effectLst/>
                        <a:latin typeface="Calibri"/>
                      </a:endParaRPr>
                    </a:p>
                  </a:txBody>
                  <a:tcPr marL="11962" marR="11962" marT="12700" marB="0" anchor="b">
                    <a:noFill/>
                  </a:tcPr>
                </a:tc>
                <a:tc>
                  <a:txBody>
                    <a:bodyPr/>
                    <a:lstStyle/>
                    <a:p>
                      <a:pPr algn="ctr" fontAlgn="b"/>
                      <a:r>
                        <a:rPr lang="en-US" sz="2600" u="none" strike="noStrike" dirty="0" smtClean="0">
                          <a:effectLst/>
                        </a:rPr>
                        <a:t>190</a:t>
                      </a:r>
                      <a:endParaRPr lang="en-US" sz="2600" b="0" i="0" u="none" strike="noStrike" dirty="0">
                        <a:solidFill>
                          <a:srgbClr val="000000"/>
                        </a:solidFill>
                        <a:effectLst/>
                        <a:latin typeface="Calibri"/>
                      </a:endParaRPr>
                    </a:p>
                  </a:txBody>
                  <a:tcPr marL="11962" marR="11962" marT="12700" marB="0" anchor="b">
                    <a:noFill/>
                  </a:tcPr>
                </a:tc>
                <a:tc>
                  <a:txBody>
                    <a:bodyPr/>
                    <a:lstStyle/>
                    <a:p>
                      <a:pPr algn="ctr" fontAlgn="b"/>
                      <a:r>
                        <a:rPr lang="en-US" sz="2600" b="0" i="0" u="none" strike="noStrike" dirty="0" smtClean="0">
                          <a:solidFill>
                            <a:srgbClr val="000000"/>
                          </a:solidFill>
                          <a:effectLst/>
                          <a:latin typeface="Calibri"/>
                        </a:rPr>
                        <a:t>46</a:t>
                      </a:r>
                      <a:endParaRPr lang="en-US" sz="2600" b="0" i="0" u="none" strike="noStrike" dirty="0">
                        <a:solidFill>
                          <a:srgbClr val="000000"/>
                        </a:solidFill>
                        <a:effectLst/>
                        <a:latin typeface="Calibri"/>
                      </a:endParaRPr>
                    </a:p>
                  </a:txBody>
                  <a:tcPr marL="11962" marR="11962" marT="12700" marB="0" anchor="b">
                    <a:lnR w="12700" cap="flat" cmpd="sng" algn="ctr">
                      <a:solidFill>
                        <a:scrgbClr r="0" g="0" b="0"/>
                      </a:solidFill>
                      <a:prstDash val="solid"/>
                      <a:round/>
                      <a:headEnd type="none" w="med" len="med"/>
                      <a:tailEnd type="none" w="med" len="med"/>
                    </a:lnR>
                    <a:noFill/>
                  </a:tcPr>
                </a:tc>
                <a:tc>
                  <a:txBody>
                    <a:bodyPr/>
                    <a:lstStyle/>
                    <a:p>
                      <a:pPr algn="ctr" fontAlgn="b"/>
                      <a:r>
                        <a:rPr lang="en-US" sz="2600" u="none" strike="noStrike" dirty="0">
                          <a:effectLst/>
                        </a:rPr>
                        <a:t>59 ± 9</a:t>
                      </a:r>
                      <a:endParaRPr lang="en-US" sz="2600" b="0" i="0" u="none" strike="noStrike" dirty="0">
                        <a:solidFill>
                          <a:srgbClr val="000000"/>
                        </a:solidFill>
                        <a:effectLst/>
                        <a:latin typeface="Calibri"/>
                      </a:endParaRPr>
                    </a:p>
                  </a:txBody>
                  <a:tcPr marL="11962" marR="11962" marT="12700" marB="0" anchor="b">
                    <a:lnL w="12700" cap="flat" cmpd="sng" algn="ctr">
                      <a:solidFill>
                        <a:scrgbClr r="0" g="0" b="0"/>
                      </a:solidFill>
                      <a:prstDash val="solid"/>
                      <a:round/>
                      <a:headEnd type="none" w="med" len="med"/>
                      <a:tailEnd type="none" w="med" len="med"/>
                    </a:lnL>
                    <a:noFill/>
                  </a:tcPr>
                </a:tc>
                <a:tc>
                  <a:txBody>
                    <a:bodyPr/>
                    <a:lstStyle/>
                    <a:p>
                      <a:pPr algn="ctr" fontAlgn="b"/>
                      <a:r>
                        <a:rPr lang="en-US" sz="2600" u="none" strike="noStrike" dirty="0" smtClean="0">
                          <a:effectLst/>
                        </a:rPr>
                        <a:t>74 ± 8</a:t>
                      </a:r>
                      <a:endParaRPr lang="en-US" sz="2600" b="0" i="0" u="none" strike="noStrike" dirty="0">
                        <a:solidFill>
                          <a:srgbClr val="000000"/>
                        </a:solidFill>
                        <a:effectLst/>
                        <a:latin typeface="Calibri"/>
                      </a:endParaRPr>
                    </a:p>
                  </a:txBody>
                  <a:tcPr marL="11962" marR="11962" marT="12700" marB="0" anchor="b">
                    <a:noFill/>
                  </a:tcPr>
                </a:tc>
              </a:tr>
              <a:tr h="587581">
                <a:tc>
                  <a:txBody>
                    <a:bodyPr/>
                    <a:lstStyle/>
                    <a:p>
                      <a:pPr algn="ctr" fontAlgn="b"/>
                      <a:r>
                        <a:rPr lang="en-US" sz="2400" u="none" strike="noStrike" dirty="0">
                          <a:effectLst/>
                        </a:rPr>
                        <a:t>Females</a:t>
                      </a:r>
                      <a:endParaRPr lang="en-US" sz="2600" b="0" i="0" u="none" strike="noStrike" dirty="0">
                        <a:solidFill>
                          <a:srgbClr val="000000"/>
                        </a:solidFill>
                        <a:effectLst/>
                        <a:latin typeface="Calibri"/>
                      </a:endParaRPr>
                    </a:p>
                  </a:txBody>
                  <a:tcPr marL="11962" marR="11962" marT="12700" marB="0" anchor="b">
                    <a:noFill/>
                  </a:tcPr>
                </a:tc>
                <a:tc>
                  <a:txBody>
                    <a:bodyPr/>
                    <a:lstStyle/>
                    <a:p>
                      <a:pPr algn="ctr" fontAlgn="b"/>
                      <a:r>
                        <a:rPr lang="en-US" sz="2600" u="none" strike="noStrike" dirty="0">
                          <a:effectLst/>
                        </a:rPr>
                        <a:t>65</a:t>
                      </a:r>
                      <a:endParaRPr lang="en-US" sz="2600" b="0" i="0" u="none" strike="noStrike" dirty="0">
                        <a:solidFill>
                          <a:srgbClr val="000000"/>
                        </a:solidFill>
                        <a:effectLst/>
                        <a:latin typeface="Calibri"/>
                      </a:endParaRPr>
                    </a:p>
                  </a:txBody>
                  <a:tcPr marL="11962" marR="11962" marT="12700" marB="0" anchor="b">
                    <a:noFill/>
                  </a:tcPr>
                </a:tc>
                <a:tc>
                  <a:txBody>
                    <a:bodyPr/>
                    <a:lstStyle/>
                    <a:p>
                      <a:pPr algn="ctr" fontAlgn="b"/>
                      <a:r>
                        <a:rPr lang="en-US" sz="2600" u="none" strike="noStrike" dirty="0">
                          <a:effectLst/>
                        </a:rPr>
                        <a:t>92</a:t>
                      </a:r>
                      <a:endParaRPr lang="en-US" sz="2600" b="0" i="0" u="none" strike="noStrike" dirty="0">
                        <a:solidFill>
                          <a:srgbClr val="000000"/>
                        </a:solidFill>
                        <a:effectLst/>
                        <a:latin typeface="Calibri"/>
                      </a:endParaRPr>
                    </a:p>
                  </a:txBody>
                  <a:tcPr marL="11962" marR="11962" marT="12700" marB="0" anchor="b">
                    <a:noFill/>
                  </a:tcPr>
                </a:tc>
                <a:tc>
                  <a:txBody>
                    <a:bodyPr/>
                    <a:lstStyle/>
                    <a:p>
                      <a:pPr algn="ctr" fontAlgn="b"/>
                      <a:r>
                        <a:rPr lang="en-US" sz="2600" b="0" i="0" u="none" strike="noStrike" dirty="0" smtClean="0">
                          <a:solidFill>
                            <a:srgbClr val="000000"/>
                          </a:solidFill>
                          <a:effectLst/>
                          <a:latin typeface="Calibri"/>
                        </a:rPr>
                        <a:t>69</a:t>
                      </a:r>
                      <a:endParaRPr lang="en-US" sz="2600" b="0" i="0" u="none" strike="noStrike" dirty="0">
                        <a:solidFill>
                          <a:srgbClr val="000000"/>
                        </a:solidFill>
                        <a:effectLst/>
                        <a:latin typeface="Calibri"/>
                      </a:endParaRPr>
                    </a:p>
                  </a:txBody>
                  <a:tcPr marL="11962" marR="11962" marT="12700" marB="0" anchor="b">
                    <a:lnR w="12700" cap="flat" cmpd="sng" algn="ctr">
                      <a:solidFill>
                        <a:scrgbClr r="0" g="0" b="0"/>
                      </a:solidFill>
                      <a:prstDash val="solid"/>
                      <a:round/>
                      <a:headEnd type="none" w="med" len="med"/>
                      <a:tailEnd type="none" w="med" len="med"/>
                    </a:lnR>
                    <a:noFill/>
                  </a:tcPr>
                </a:tc>
                <a:tc>
                  <a:txBody>
                    <a:bodyPr/>
                    <a:lstStyle/>
                    <a:p>
                      <a:pPr algn="ctr" fontAlgn="b"/>
                      <a:r>
                        <a:rPr lang="en-US" sz="2600" u="none" strike="noStrike" dirty="0">
                          <a:effectLst/>
                        </a:rPr>
                        <a:t>61 ± 10</a:t>
                      </a:r>
                      <a:endParaRPr lang="en-US" sz="2600" b="0" i="0" u="none" strike="noStrike" dirty="0">
                        <a:solidFill>
                          <a:srgbClr val="000000"/>
                        </a:solidFill>
                        <a:effectLst/>
                        <a:latin typeface="Calibri"/>
                      </a:endParaRPr>
                    </a:p>
                  </a:txBody>
                  <a:tcPr marL="11962" marR="11962" marT="12700" marB="0" anchor="b">
                    <a:lnL w="12700" cap="flat" cmpd="sng" algn="ctr">
                      <a:solidFill>
                        <a:scrgbClr r="0" g="0" b="0"/>
                      </a:solidFill>
                      <a:prstDash val="solid"/>
                      <a:round/>
                      <a:headEnd type="none" w="med" len="med"/>
                      <a:tailEnd type="none" w="med" len="med"/>
                    </a:lnL>
                    <a:noFill/>
                  </a:tcPr>
                </a:tc>
                <a:tc>
                  <a:txBody>
                    <a:bodyPr/>
                    <a:lstStyle/>
                    <a:p>
                      <a:pPr algn="ctr" fontAlgn="b"/>
                      <a:r>
                        <a:rPr lang="en-US" sz="2600" u="none" strike="noStrike" dirty="0" smtClean="0">
                          <a:effectLst/>
                        </a:rPr>
                        <a:t>79 ± 7</a:t>
                      </a:r>
                      <a:endParaRPr lang="en-US" sz="2600" b="0" i="0" u="none" strike="noStrike" dirty="0">
                        <a:solidFill>
                          <a:srgbClr val="000000"/>
                        </a:solidFill>
                        <a:effectLst/>
                        <a:latin typeface="Calibri"/>
                      </a:endParaRPr>
                    </a:p>
                  </a:txBody>
                  <a:tcPr marL="11962" marR="11962" marT="12700" marB="0" anchor="b">
                    <a:noFill/>
                  </a:tcPr>
                </a:tc>
              </a:tr>
              <a:tr h="597691">
                <a:tc>
                  <a:txBody>
                    <a:bodyPr/>
                    <a:lstStyle/>
                    <a:p>
                      <a:pPr algn="ctr" fontAlgn="b"/>
                      <a:r>
                        <a:rPr lang="en-US" sz="2400" u="none" strike="noStrike" dirty="0">
                          <a:effectLst/>
                        </a:rPr>
                        <a:t>Total</a:t>
                      </a:r>
                      <a:endParaRPr lang="en-US" sz="2400" b="0" i="0" u="none" strike="noStrike" dirty="0">
                        <a:solidFill>
                          <a:srgbClr val="000000"/>
                        </a:solidFill>
                        <a:effectLst/>
                        <a:latin typeface="Calibri"/>
                      </a:endParaRPr>
                    </a:p>
                  </a:txBody>
                  <a:tcPr marL="11962" marR="11962" marT="12700" marB="0" anchor="b">
                    <a:solidFill>
                      <a:schemeClr val="bg1">
                        <a:lumMod val="85000"/>
                        <a:alpha val="40000"/>
                      </a:schemeClr>
                    </a:solidFill>
                  </a:tcPr>
                </a:tc>
                <a:tc>
                  <a:txBody>
                    <a:bodyPr/>
                    <a:lstStyle/>
                    <a:p>
                      <a:pPr algn="ctr" fontAlgn="b"/>
                      <a:r>
                        <a:rPr lang="en-US" sz="2600" u="none" strike="noStrike" dirty="0">
                          <a:effectLst/>
                        </a:rPr>
                        <a:t>213</a:t>
                      </a:r>
                      <a:endParaRPr lang="en-US" sz="2600" b="0" i="0" u="none" strike="noStrike" dirty="0">
                        <a:solidFill>
                          <a:srgbClr val="000000"/>
                        </a:solidFill>
                        <a:effectLst/>
                        <a:latin typeface="Calibri"/>
                      </a:endParaRPr>
                    </a:p>
                  </a:txBody>
                  <a:tcPr marL="11962" marR="11962" marT="12700" marB="0" anchor="b">
                    <a:solidFill>
                      <a:schemeClr val="bg1">
                        <a:lumMod val="85000"/>
                        <a:alpha val="40000"/>
                      </a:schemeClr>
                    </a:solidFill>
                  </a:tcPr>
                </a:tc>
                <a:tc>
                  <a:txBody>
                    <a:bodyPr/>
                    <a:lstStyle/>
                    <a:p>
                      <a:pPr algn="ctr" fontAlgn="b"/>
                      <a:r>
                        <a:rPr lang="en-US" sz="2600" u="none" strike="noStrike" dirty="0" smtClean="0">
                          <a:effectLst/>
                        </a:rPr>
                        <a:t>282</a:t>
                      </a:r>
                      <a:endParaRPr lang="en-US" sz="2600" b="0" i="0" u="none" strike="noStrike" dirty="0">
                        <a:solidFill>
                          <a:srgbClr val="000000"/>
                        </a:solidFill>
                        <a:effectLst/>
                        <a:latin typeface="Calibri"/>
                      </a:endParaRPr>
                    </a:p>
                  </a:txBody>
                  <a:tcPr marL="11962" marR="11962" marT="12700" marB="0" anchor="b">
                    <a:solidFill>
                      <a:schemeClr val="bg1">
                        <a:lumMod val="85000"/>
                        <a:alpha val="40000"/>
                      </a:schemeClr>
                    </a:solidFill>
                  </a:tcPr>
                </a:tc>
                <a:tc>
                  <a:txBody>
                    <a:bodyPr/>
                    <a:lstStyle/>
                    <a:p>
                      <a:pPr algn="ctr" fontAlgn="b"/>
                      <a:r>
                        <a:rPr lang="en-US" sz="2600" b="0" i="0" u="none" strike="noStrike" dirty="0" smtClean="0">
                          <a:solidFill>
                            <a:srgbClr val="000000"/>
                          </a:solidFill>
                          <a:effectLst/>
                          <a:latin typeface="Calibri"/>
                        </a:rPr>
                        <a:t>115</a:t>
                      </a:r>
                      <a:endParaRPr lang="en-US" sz="2600" b="0" i="0" u="none" strike="noStrike" dirty="0">
                        <a:solidFill>
                          <a:srgbClr val="000000"/>
                        </a:solidFill>
                        <a:effectLst/>
                        <a:latin typeface="Calibri"/>
                      </a:endParaRPr>
                    </a:p>
                  </a:txBody>
                  <a:tcPr marL="11962" marR="11962" marT="12700" marB="0" anchor="b">
                    <a:lnR w="12700" cap="flat" cmpd="sng" algn="ctr">
                      <a:solidFill>
                        <a:scrgbClr r="0" g="0" b="0"/>
                      </a:solidFill>
                      <a:prstDash val="solid"/>
                      <a:round/>
                      <a:headEnd type="none" w="med" len="med"/>
                      <a:tailEnd type="none" w="med" len="med"/>
                    </a:lnR>
                    <a:solidFill>
                      <a:schemeClr val="bg1">
                        <a:lumMod val="85000"/>
                        <a:alpha val="40000"/>
                      </a:schemeClr>
                    </a:solidFill>
                  </a:tcPr>
                </a:tc>
                <a:tc>
                  <a:txBody>
                    <a:bodyPr/>
                    <a:lstStyle/>
                    <a:p>
                      <a:pPr algn="ctr" fontAlgn="b"/>
                      <a:r>
                        <a:rPr lang="en-US" sz="2600" b="0" i="0" u="none" strike="noStrike" dirty="0" smtClean="0">
                          <a:solidFill>
                            <a:srgbClr val="000000"/>
                          </a:solidFill>
                          <a:effectLst/>
                          <a:latin typeface="Calibri"/>
                        </a:rPr>
                        <a:t>P = ns</a:t>
                      </a:r>
                      <a:endParaRPr lang="en-US" sz="2600" b="0" i="0" u="none" strike="noStrike" dirty="0">
                        <a:solidFill>
                          <a:srgbClr val="000000"/>
                        </a:solidFill>
                        <a:effectLst/>
                        <a:latin typeface="Calibri"/>
                      </a:endParaRPr>
                    </a:p>
                  </a:txBody>
                  <a:tcPr marL="11962" marR="11962" marT="12700" marB="0" anchor="b">
                    <a:lnL w="12700" cap="flat" cmpd="sng" algn="ctr">
                      <a:solidFill>
                        <a:scrgbClr r="0" g="0" b="0"/>
                      </a:solidFill>
                      <a:prstDash val="solid"/>
                      <a:round/>
                      <a:headEnd type="none" w="med" len="med"/>
                      <a:tailEnd type="none" w="med" len="med"/>
                    </a:lnL>
                    <a:solidFill>
                      <a:schemeClr val="bg1">
                        <a:lumMod val="85000"/>
                        <a:alpha val="40000"/>
                      </a:schemeClr>
                    </a:solidFill>
                  </a:tcPr>
                </a:tc>
                <a:tc>
                  <a:txBody>
                    <a:bodyPr/>
                    <a:lstStyle/>
                    <a:p>
                      <a:pPr algn="ctr" fontAlgn="b"/>
                      <a:r>
                        <a:rPr lang="en-US" sz="2600" b="0" i="0" u="none" strike="noStrike" dirty="0" smtClean="0">
                          <a:solidFill>
                            <a:srgbClr val="000000"/>
                          </a:solidFill>
                          <a:effectLst/>
                          <a:latin typeface="Calibri"/>
                        </a:rPr>
                        <a:t>P = 0.03</a:t>
                      </a:r>
                      <a:endParaRPr lang="en-US" sz="2600" b="0" i="0" u="none" strike="noStrike" dirty="0">
                        <a:solidFill>
                          <a:srgbClr val="000000"/>
                        </a:solidFill>
                        <a:effectLst/>
                        <a:latin typeface="Calibri"/>
                      </a:endParaRPr>
                    </a:p>
                  </a:txBody>
                  <a:tcPr marL="11962" marR="11962" marT="12700" marB="0" anchor="b">
                    <a:solidFill>
                      <a:schemeClr val="bg1">
                        <a:lumMod val="85000"/>
                        <a:alpha val="40000"/>
                      </a:schemeClr>
                    </a:solidFill>
                  </a:tcPr>
                </a:tc>
              </a:tr>
            </a:tbl>
          </a:graphicData>
        </a:graphic>
      </p:graphicFrame>
    </p:spTree>
    <p:extLst>
      <p:ext uri="{BB962C8B-B14F-4D97-AF65-F5344CB8AC3E}">
        <p14:creationId xmlns:p14="http://schemas.microsoft.com/office/powerpoint/2010/main" val="170845929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Males versus Females in AF ablation  and AV node ablation </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9481329"/>
              </p:ext>
            </p:extLst>
          </p:nvPr>
        </p:nvGraphicFramePr>
        <p:xfrm>
          <a:off x="153923" y="1712696"/>
          <a:ext cx="8990077" cy="477245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53923" y="3340555"/>
            <a:ext cx="885479" cy="338554"/>
          </a:xfrm>
          <a:prstGeom prst="rect">
            <a:avLst/>
          </a:prstGeom>
          <a:noFill/>
        </p:spPr>
        <p:txBody>
          <a:bodyPr wrap="none" rtlCol="0">
            <a:spAutoFit/>
          </a:bodyPr>
          <a:lstStyle/>
          <a:p>
            <a:r>
              <a:rPr lang="en-US" sz="1600" b="1" dirty="0" smtClean="0"/>
              <a:t>Patients</a:t>
            </a:r>
            <a:endParaRPr lang="en-US" sz="1600" b="1" dirty="0"/>
          </a:p>
        </p:txBody>
      </p:sp>
      <p:sp>
        <p:nvSpPr>
          <p:cNvPr id="3" name="TextBox 2"/>
          <p:cNvSpPr txBox="1"/>
          <p:nvPr/>
        </p:nvSpPr>
        <p:spPr>
          <a:xfrm>
            <a:off x="2612547" y="3567499"/>
            <a:ext cx="539330" cy="338554"/>
          </a:xfrm>
          <a:prstGeom prst="rect">
            <a:avLst/>
          </a:prstGeom>
          <a:noFill/>
        </p:spPr>
        <p:txBody>
          <a:bodyPr wrap="none" rtlCol="0">
            <a:spAutoFit/>
          </a:bodyPr>
          <a:lstStyle/>
          <a:p>
            <a:r>
              <a:rPr lang="en-US" sz="1600" dirty="0" smtClean="0">
                <a:solidFill>
                  <a:schemeClr val="bg1">
                    <a:lumMod val="95000"/>
                  </a:schemeClr>
                </a:solidFill>
              </a:rPr>
              <a:t>69%</a:t>
            </a:r>
            <a:endParaRPr lang="en-US" sz="1600" dirty="0">
              <a:solidFill>
                <a:schemeClr val="bg1">
                  <a:lumMod val="95000"/>
                </a:schemeClr>
              </a:solidFill>
            </a:endParaRPr>
          </a:p>
        </p:txBody>
      </p:sp>
      <p:sp>
        <p:nvSpPr>
          <p:cNvPr id="5" name="TextBox 4"/>
          <p:cNvSpPr txBox="1"/>
          <p:nvPr/>
        </p:nvSpPr>
        <p:spPr>
          <a:xfrm>
            <a:off x="3609392" y="4333916"/>
            <a:ext cx="539330" cy="338554"/>
          </a:xfrm>
          <a:prstGeom prst="rect">
            <a:avLst/>
          </a:prstGeom>
          <a:noFill/>
        </p:spPr>
        <p:txBody>
          <a:bodyPr wrap="none" rtlCol="0">
            <a:spAutoFit/>
          </a:bodyPr>
          <a:lstStyle/>
          <a:p>
            <a:r>
              <a:rPr lang="en-US" sz="1600" dirty="0" smtClean="0">
                <a:solidFill>
                  <a:schemeClr val="bg1">
                    <a:lumMod val="95000"/>
                  </a:schemeClr>
                </a:solidFill>
              </a:rPr>
              <a:t>31%</a:t>
            </a:r>
            <a:endParaRPr lang="en-US" sz="1600" dirty="0">
              <a:solidFill>
                <a:schemeClr val="bg1">
                  <a:lumMod val="95000"/>
                </a:schemeClr>
              </a:solidFill>
            </a:endParaRPr>
          </a:p>
        </p:txBody>
      </p:sp>
      <p:sp>
        <p:nvSpPr>
          <p:cNvPr id="7" name="TextBox 6"/>
          <p:cNvSpPr txBox="1"/>
          <p:nvPr/>
        </p:nvSpPr>
        <p:spPr>
          <a:xfrm>
            <a:off x="6346320" y="4674922"/>
            <a:ext cx="539330" cy="338554"/>
          </a:xfrm>
          <a:prstGeom prst="rect">
            <a:avLst/>
          </a:prstGeom>
          <a:noFill/>
        </p:spPr>
        <p:txBody>
          <a:bodyPr wrap="none" rtlCol="0">
            <a:spAutoFit/>
          </a:bodyPr>
          <a:lstStyle/>
          <a:p>
            <a:r>
              <a:rPr lang="en-US" sz="1600" dirty="0" smtClean="0">
                <a:solidFill>
                  <a:schemeClr val="bg1">
                    <a:lumMod val="95000"/>
                  </a:schemeClr>
                </a:solidFill>
              </a:rPr>
              <a:t>40%</a:t>
            </a:r>
            <a:endParaRPr lang="en-US" sz="1600" dirty="0">
              <a:solidFill>
                <a:schemeClr val="bg1">
                  <a:lumMod val="95000"/>
                </a:schemeClr>
              </a:solidFill>
            </a:endParaRPr>
          </a:p>
        </p:txBody>
      </p:sp>
      <p:sp>
        <p:nvSpPr>
          <p:cNvPr id="8" name="TextBox 7"/>
          <p:cNvSpPr txBox="1"/>
          <p:nvPr/>
        </p:nvSpPr>
        <p:spPr>
          <a:xfrm>
            <a:off x="7288543" y="4517565"/>
            <a:ext cx="539330" cy="338554"/>
          </a:xfrm>
          <a:prstGeom prst="rect">
            <a:avLst/>
          </a:prstGeom>
          <a:noFill/>
        </p:spPr>
        <p:txBody>
          <a:bodyPr wrap="none" rtlCol="0">
            <a:spAutoFit/>
          </a:bodyPr>
          <a:lstStyle/>
          <a:p>
            <a:r>
              <a:rPr lang="en-US" sz="1600" dirty="0" smtClean="0">
                <a:solidFill>
                  <a:schemeClr val="bg1">
                    <a:lumMod val="95000"/>
                  </a:schemeClr>
                </a:solidFill>
              </a:rPr>
              <a:t>60%</a:t>
            </a:r>
            <a:endParaRPr lang="en-US" sz="1600" dirty="0">
              <a:solidFill>
                <a:schemeClr val="bg1">
                  <a:lumMod val="95000"/>
                </a:schemeClr>
              </a:solidFill>
            </a:endParaRPr>
          </a:p>
        </p:txBody>
      </p:sp>
      <p:sp>
        <p:nvSpPr>
          <p:cNvPr id="9" name="TextBox 8"/>
          <p:cNvSpPr txBox="1"/>
          <p:nvPr/>
        </p:nvSpPr>
        <p:spPr>
          <a:xfrm>
            <a:off x="3513225" y="3275111"/>
            <a:ext cx="1062711" cy="338554"/>
          </a:xfrm>
          <a:prstGeom prst="rect">
            <a:avLst/>
          </a:prstGeom>
          <a:noFill/>
        </p:spPr>
        <p:txBody>
          <a:bodyPr wrap="none" rtlCol="0">
            <a:spAutoFit/>
          </a:bodyPr>
          <a:lstStyle/>
          <a:p>
            <a:r>
              <a:rPr lang="en-US" sz="1600" b="1" dirty="0" smtClean="0"/>
              <a:t>*p &lt; 0.001</a:t>
            </a:r>
            <a:endParaRPr lang="en-US" sz="1600" b="1" dirty="0"/>
          </a:p>
        </p:txBody>
      </p:sp>
      <p:sp>
        <p:nvSpPr>
          <p:cNvPr id="10" name="TextBox 9"/>
          <p:cNvSpPr txBox="1"/>
          <p:nvPr/>
        </p:nvSpPr>
        <p:spPr>
          <a:xfrm>
            <a:off x="6806485" y="3302455"/>
            <a:ext cx="953406" cy="338554"/>
          </a:xfrm>
          <a:prstGeom prst="rect">
            <a:avLst/>
          </a:prstGeom>
          <a:noFill/>
        </p:spPr>
        <p:txBody>
          <a:bodyPr wrap="none" rtlCol="0">
            <a:spAutoFit/>
          </a:bodyPr>
          <a:lstStyle/>
          <a:p>
            <a:r>
              <a:rPr lang="en-US" sz="1600" b="1" dirty="0" smtClean="0"/>
              <a:t>*p = 0.03</a:t>
            </a:r>
            <a:endParaRPr lang="en-US" sz="1600" b="1" dirty="0"/>
          </a:p>
        </p:txBody>
      </p:sp>
    </p:spTree>
    <p:extLst>
      <p:ext uri="{BB962C8B-B14F-4D97-AF65-F5344CB8AC3E}">
        <p14:creationId xmlns:p14="http://schemas.microsoft.com/office/powerpoint/2010/main" val="181087646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34955"/>
          </a:xfrm>
        </p:spPr>
        <p:txBody>
          <a:bodyPr>
            <a:normAutofit/>
          </a:bodyPr>
          <a:lstStyle/>
          <a:p>
            <a:r>
              <a:rPr lang="en-US" b="1" dirty="0" smtClean="0"/>
              <a:t>Repeat AF ablations by gender</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0770576"/>
              </p:ext>
            </p:extLst>
          </p:nvPr>
        </p:nvGraphicFramePr>
        <p:xfrm>
          <a:off x="1133423" y="1209594"/>
          <a:ext cx="7333244" cy="464933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030133" y="3793352"/>
            <a:ext cx="1947334" cy="369332"/>
          </a:xfrm>
          <a:prstGeom prst="rect">
            <a:avLst/>
          </a:prstGeom>
          <a:noFill/>
        </p:spPr>
        <p:txBody>
          <a:bodyPr wrap="square" rtlCol="0">
            <a:spAutoFit/>
          </a:bodyPr>
          <a:lstStyle/>
          <a:p>
            <a:pPr algn="ctr"/>
            <a:r>
              <a:rPr lang="en-US" b="1" i="1" dirty="0" smtClean="0"/>
              <a:t>*p= 0.02</a:t>
            </a:r>
            <a:endParaRPr lang="en-US" b="1" i="1" dirty="0"/>
          </a:p>
        </p:txBody>
      </p:sp>
      <p:sp>
        <p:nvSpPr>
          <p:cNvPr id="6" name="TextBox 5"/>
          <p:cNvSpPr txBox="1"/>
          <p:nvPr/>
        </p:nvSpPr>
        <p:spPr>
          <a:xfrm>
            <a:off x="6104468" y="4330274"/>
            <a:ext cx="1270000" cy="400110"/>
          </a:xfrm>
          <a:prstGeom prst="rect">
            <a:avLst/>
          </a:prstGeom>
          <a:noFill/>
        </p:spPr>
        <p:txBody>
          <a:bodyPr wrap="square" rtlCol="0">
            <a:spAutoFit/>
          </a:bodyPr>
          <a:lstStyle/>
          <a:p>
            <a:pPr algn="ctr"/>
            <a:r>
              <a:rPr lang="en-US" sz="2000" i="1" dirty="0" smtClean="0">
                <a:solidFill>
                  <a:schemeClr val="bg1"/>
                </a:solidFill>
              </a:rPr>
              <a:t>44%</a:t>
            </a:r>
            <a:endParaRPr lang="en-US" sz="2000" i="1" dirty="0">
              <a:solidFill>
                <a:schemeClr val="bg1"/>
              </a:solidFill>
            </a:endParaRPr>
          </a:p>
        </p:txBody>
      </p:sp>
      <p:sp>
        <p:nvSpPr>
          <p:cNvPr id="7" name="TextBox 6"/>
          <p:cNvSpPr txBox="1"/>
          <p:nvPr/>
        </p:nvSpPr>
        <p:spPr>
          <a:xfrm>
            <a:off x="2590800" y="4330274"/>
            <a:ext cx="1439333" cy="400110"/>
          </a:xfrm>
          <a:prstGeom prst="rect">
            <a:avLst/>
          </a:prstGeom>
          <a:noFill/>
        </p:spPr>
        <p:txBody>
          <a:bodyPr wrap="square" rtlCol="0">
            <a:spAutoFit/>
          </a:bodyPr>
          <a:lstStyle/>
          <a:p>
            <a:pPr algn="ctr"/>
            <a:r>
              <a:rPr lang="en-US" sz="2000" i="1" dirty="0" smtClean="0">
                <a:solidFill>
                  <a:srgbClr val="FFFFFF"/>
                </a:solidFill>
              </a:rPr>
              <a:t>35%</a:t>
            </a:r>
            <a:endParaRPr lang="en-US" sz="2000" i="1" dirty="0">
              <a:solidFill>
                <a:srgbClr val="FFFFFF"/>
              </a:solidFill>
            </a:endParaRPr>
          </a:p>
        </p:txBody>
      </p:sp>
      <p:sp>
        <p:nvSpPr>
          <p:cNvPr id="8" name="TextBox 7"/>
          <p:cNvSpPr txBox="1"/>
          <p:nvPr/>
        </p:nvSpPr>
        <p:spPr>
          <a:xfrm>
            <a:off x="1133423" y="5858933"/>
            <a:ext cx="7224198" cy="369332"/>
          </a:xfrm>
          <a:prstGeom prst="rect">
            <a:avLst/>
          </a:prstGeom>
          <a:solidFill>
            <a:schemeClr val="bg1">
              <a:lumMod val="85000"/>
              <a:alpha val="30000"/>
            </a:schemeClr>
          </a:solidFill>
        </p:spPr>
        <p:txBody>
          <a:bodyPr wrap="square" rtlCol="0">
            <a:spAutoFit/>
          </a:bodyPr>
          <a:lstStyle/>
          <a:p>
            <a:r>
              <a:rPr lang="en-US" dirty="0" smtClean="0"/>
              <a:t>Patients	                53/148					   	    29/65</a:t>
            </a:r>
          </a:p>
        </p:txBody>
      </p:sp>
      <p:sp>
        <p:nvSpPr>
          <p:cNvPr id="3" name="TextBox 2"/>
          <p:cNvSpPr txBox="1"/>
          <p:nvPr/>
        </p:nvSpPr>
        <p:spPr>
          <a:xfrm>
            <a:off x="115380" y="2710756"/>
            <a:ext cx="1068844" cy="1107996"/>
          </a:xfrm>
          <a:prstGeom prst="rect">
            <a:avLst/>
          </a:prstGeom>
          <a:noFill/>
        </p:spPr>
        <p:txBody>
          <a:bodyPr wrap="square" rtlCol="0">
            <a:spAutoFit/>
          </a:bodyPr>
          <a:lstStyle/>
          <a:p>
            <a:pPr algn="ctr"/>
            <a:r>
              <a:rPr lang="en-US" sz="1600" b="1" dirty="0" smtClean="0"/>
              <a:t>Percent of</a:t>
            </a:r>
          </a:p>
          <a:p>
            <a:pPr algn="ctr"/>
            <a:r>
              <a:rPr lang="en-US" sz="1600" b="1" dirty="0"/>
              <a:t>p</a:t>
            </a:r>
            <a:r>
              <a:rPr lang="en-US" sz="1600" b="1" dirty="0" smtClean="0"/>
              <a:t>atients w/ re-do </a:t>
            </a:r>
          </a:p>
          <a:p>
            <a:pPr algn="ctr"/>
            <a:r>
              <a:rPr lang="en-US" sz="1600" b="1" dirty="0" smtClean="0"/>
              <a:t>ablation</a:t>
            </a:r>
            <a:endParaRPr lang="en-US" sz="1600" b="1" dirty="0"/>
          </a:p>
        </p:txBody>
      </p:sp>
      <p:sp>
        <p:nvSpPr>
          <p:cNvPr id="10" name="TextBox 9"/>
          <p:cNvSpPr txBox="1"/>
          <p:nvPr/>
        </p:nvSpPr>
        <p:spPr>
          <a:xfrm>
            <a:off x="1048247" y="6240454"/>
            <a:ext cx="7047507" cy="400110"/>
          </a:xfrm>
          <a:prstGeom prst="rect">
            <a:avLst/>
          </a:prstGeom>
          <a:noFill/>
        </p:spPr>
        <p:txBody>
          <a:bodyPr wrap="square" rtlCol="0">
            <a:spAutoFit/>
          </a:bodyPr>
          <a:lstStyle/>
          <a:p>
            <a:pPr algn="ctr"/>
            <a:r>
              <a:rPr lang="en-US" sz="2000" i="1" dirty="0"/>
              <a:t>[</a:t>
            </a:r>
            <a:r>
              <a:rPr lang="en-US" sz="2000" i="1" dirty="0" smtClean="0"/>
              <a:t>9 patients (5 Females) had two repeat procedures]</a:t>
            </a:r>
            <a:endParaRPr lang="en-US" sz="2000" i="1" dirty="0"/>
          </a:p>
        </p:txBody>
      </p:sp>
    </p:spTree>
    <p:extLst>
      <p:ext uri="{BB962C8B-B14F-4D97-AF65-F5344CB8AC3E}">
        <p14:creationId xmlns:p14="http://schemas.microsoft.com/office/powerpoint/2010/main" val="424997196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71"/>
            <a:ext cx="8229600" cy="1143000"/>
          </a:xfrm>
        </p:spPr>
        <p:txBody>
          <a:bodyPr>
            <a:normAutofit fontScale="90000"/>
          </a:bodyPr>
          <a:lstStyle/>
          <a:p>
            <a:r>
              <a:rPr lang="en-US" b="1" dirty="0" smtClean="0"/>
              <a:t>AF ablation with left </a:t>
            </a:r>
            <a:r>
              <a:rPr lang="en-US" b="1" dirty="0"/>
              <a:t>a</a:t>
            </a:r>
            <a:r>
              <a:rPr lang="en-US" b="1" dirty="0" smtClean="0"/>
              <a:t>trial ablation beyond standard PVI</a:t>
            </a:r>
            <a:endParaRPr lang="en-US" i="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80058174"/>
              </p:ext>
            </p:extLst>
          </p:nvPr>
        </p:nvGraphicFramePr>
        <p:xfrm>
          <a:off x="1409700" y="1439683"/>
          <a:ext cx="7277100" cy="425383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857500" y="4058166"/>
            <a:ext cx="1396999" cy="369332"/>
          </a:xfrm>
          <a:prstGeom prst="rect">
            <a:avLst/>
          </a:prstGeom>
          <a:noFill/>
        </p:spPr>
        <p:txBody>
          <a:bodyPr wrap="square" rtlCol="0">
            <a:spAutoFit/>
          </a:bodyPr>
          <a:lstStyle/>
          <a:p>
            <a:pPr algn="ctr"/>
            <a:r>
              <a:rPr lang="en-US" dirty="0" smtClean="0">
                <a:solidFill>
                  <a:srgbClr val="FFFFFF"/>
                </a:solidFill>
              </a:rPr>
              <a:t>17%</a:t>
            </a:r>
            <a:endParaRPr lang="en-US" dirty="0">
              <a:solidFill>
                <a:srgbClr val="FFFFFF"/>
              </a:solidFill>
            </a:endParaRPr>
          </a:p>
        </p:txBody>
      </p:sp>
      <p:sp>
        <p:nvSpPr>
          <p:cNvPr id="8" name="TextBox 7"/>
          <p:cNvSpPr txBox="1"/>
          <p:nvPr/>
        </p:nvSpPr>
        <p:spPr>
          <a:xfrm>
            <a:off x="6197600" y="4058166"/>
            <a:ext cx="1308099" cy="369332"/>
          </a:xfrm>
          <a:prstGeom prst="rect">
            <a:avLst/>
          </a:prstGeom>
          <a:noFill/>
        </p:spPr>
        <p:txBody>
          <a:bodyPr wrap="square" rtlCol="0">
            <a:spAutoFit/>
          </a:bodyPr>
          <a:lstStyle/>
          <a:p>
            <a:pPr algn="ctr"/>
            <a:r>
              <a:rPr lang="en-US" dirty="0" smtClean="0">
                <a:solidFill>
                  <a:srgbClr val="FFFFFF"/>
                </a:solidFill>
              </a:rPr>
              <a:t>26%</a:t>
            </a:r>
            <a:endParaRPr lang="en-US" dirty="0">
              <a:solidFill>
                <a:srgbClr val="FFFFFF"/>
              </a:solidFill>
            </a:endParaRPr>
          </a:p>
        </p:txBody>
      </p:sp>
      <p:sp>
        <p:nvSpPr>
          <p:cNvPr id="9" name="TextBox 8"/>
          <p:cNvSpPr txBox="1"/>
          <p:nvPr/>
        </p:nvSpPr>
        <p:spPr>
          <a:xfrm>
            <a:off x="4114800" y="4058166"/>
            <a:ext cx="2082800" cy="369332"/>
          </a:xfrm>
          <a:prstGeom prst="rect">
            <a:avLst/>
          </a:prstGeom>
          <a:noFill/>
        </p:spPr>
        <p:txBody>
          <a:bodyPr wrap="square" rtlCol="0">
            <a:spAutoFit/>
          </a:bodyPr>
          <a:lstStyle/>
          <a:p>
            <a:pPr algn="ctr"/>
            <a:r>
              <a:rPr lang="en-US" b="1" i="1" dirty="0" smtClean="0"/>
              <a:t>P = 0.08</a:t>
            </a:r>
            <a:endParaRPr lang="en-US" b="1" i="1" dirty="0"/>
          </a:p>
        </p:txBody>
      </p:sp>
      <p:graphicFrame>
        <p:nvGraphicFramePr>
          <p:cNvPr id="11" name="Content Placeholder 3"/>
          <p:cNvGraphicFramePr>
            <a:graphicFrameLocks/>
          </p:cNvGraphicFramePr>
          <p:nvPr>
            <p:extLst>
              <p:ext uri="{D42A27DB-BD31-4B8C-83A1-F6EECF244321}">
                <p14:modId xmlns:p14="http://schemas.microsoft.com/office/powerpoint/2010/main" val="643489331"/>
              </p:ext>
            </p:extLst>
          </p:nvPr>
        </p:nvGraphicFramePr>
        <p:xfrm>
          <a:off x="740833" y="5693516"/>
          <a:ext cx="7721601" cy="731520"/>
        </p:xfrm>
        <a:graphic>
          <a:graphicData uri="http://schemas.openxmlformats.org/drawingml/2006/table">
            <a:tbl>
              <a:tblPr firstRow="1" bandRow="1">
                <a:tableStyleId>{2D5ABB26-0587-4C30-8999-92F81FD0307C}</a:tableStyleId>
              </a:tblPr>
              <a:tblGrid>
                <a:gridCol w="2425701"/>
                <a:gridCol w="3490134"/>
                <a:gridCol w="1805766"/>
              </a:tblGrid>
              <a:tr h="338734">
                <a:tc>
                  <a:txBody>
                    <a:bodyPr/>
                    <a:lstStyle/>
                    <a:p>
                      <a:r>
                        <a:rPr lang="en-US" b="1" dirty="0" smtClean="0"/>
                        <a:t>Total Procedures </a:t>
                      </a:r>
                      <a:endParaRPr lang="en-US" b="1" dirty="0"/>
                    </a:p>
                  </a:txBody>
                  <a:tcPr>
                    <a:lnB w="12700" cap="flat" cmpd="sng" algn="ctr">
                      <a:solidFill>
                        <a:scrgbClr r="0" g="0" b="0"/>
                      </a:solidFill>
                      <a:prstDash val="solid"/>
                      <a:round/>
                      <a:headEnd type="none" w="med" len="med"/>
                      <a:tailEnd type="none" w="med" len="med"/>
                    </a:lnB>
                    <a:solidFill>
                      <a:schemeClr val="bg1">
                        <a:lumMod val="95000"/>
                      </a:schemeClr>
                    </a:solidFill>
                  </a:tcPr>
                </a:tc>
                <a:tc>
                  <a:txBody>
                    <a:bodyPr/>
                    <a:lstStyle/>
                    <a:p>
                      <a:r>
                        <a:rPr lang="en-US" dirty="0" smtClean="0"/>
                        <a:t>190</a:t>
                      </a:r>
                      <a:endParaRPr lang="en-US" dirty="0"/>
                    </a:p>
                  </a:txBody>
                  <a:tcPr>
                    <a:lnB w="12700" cap="flat" cmpd="sng" algn="ctr">
                      <a:solidFill>
                        <a:scrgbClr r="0" g="0" b="0"/>
                      </a:solidFill>
                      <a:prstDash val="solid"/>
                      <a:round/>
                      <a:headEnd type="none" w="med" len="med"/>
                      <a:tailEnd type="none" w="med" len="med"/>
                    </a:lnB>
                    <a:solidFill>
                      <a:schemeClr val="bg1">
                        <a:lumMod val="95000"/>
                      </a:schemeClr>
                    </a:solidFill>
                  </a:tcPr>
                </a:tc>
                <a:tc>
                  <a:txBody>
                    <a:bodyPr/>
                    <a:lstStyle/>
                    <a:p>
                      <a:r>
                        <a:rPr lang="en-US" dirty="0" smtClean="0"/>
                        <a:t>92</a:t>
                      </a:r>
                      <a:endParaRPr lang="en-US" dirty="0"/>
                    </a:p>
                  </a:txBody>
                  <a:tcPr>
                    <a:lnB w="12700" cap="flat" cmpd="sng" algn="ctr">
                      <a:solidFill>
                        <a:scrgbClr r="0" g="0" b="0"/>
                      </a:solidFill>
                      <a:prstDash val="solid"/>
                      <a:round/>
                      <a:headEnd type="none" w="med" len="med"/>
                      <a:tailEnd type="none" w="med" len="med"/>
                    </a:lnB>
                    <a:solidFill>
                      <a:schemeClr val="bg1">
                        <a:lumMod val="95000"/>
                      </a:schemeClr>
                    </a:solidFill>
                  </a:tcPr>
                </a:tc>
              </a:tr>
              <a:tr h="338734">
                <a:tc>
                  <a:txBody>
                    <a:bodyPr/>
                    <a:lstStyle/>
                    <a:p>
                      <a:r>
                        <a:rPr lang="en-US" b="1" dirty="0" smtClean="0"/>
                        <a:t>PVI (+) Left atrium</a:t>
                      </a:r>
                      <a:endParaRPr lang="en-US" b="1" dirty="0"/>
                    </a:p>
                  </a:txBody>
                  <a:tcPr>
                    <a:lnT w="12700" cap="flat" cmpd="sng" algn="ctr">
                      <a:solidFill>
                        <a:scrgbClr r="0" g="0" b="0"/>
                      </a:solidFill>
                      <a:prstDash val="solid"/>
                      <a:round/>
                      <a:headEnd type="none" w="med" len="med"/>
                      <a:tailEnd type="none" w="med" len="med"/>
                    </a:lnT>
                    <a:solidFill>
                      <a:schemeClr val="bg1">
                        <a:lumMod val="95000"/>
                      </a:schemeClr>
                    </a:solidFill>
                  </a:tcPr>
                </a:tc>
                <a:tc>
                  <a:txBody>
                    <a:bodyPr/>
                    <a:lstStyle/>
                    <a:p>
                      <a:r>
                        <a:rPr lang="en-US" dirty="0" smtClean="0"/>
                        <a:t>33</a:t>
                      </a:r>
                      <a:endParaRPr lang="en-US" dirty="0"/>
                    </a:p>
                  </a:txBody>
                  <a:tcPr>
                    <a:lnT w="12700" cap="flat" cmpd="sng" algn="ctr">
                      <a:solidFill>
                        <a:scrgbClr r="0" g="0" b="0"/>
                      </a:solidFill>
                      <a:prstDash val="solid"/>
                      <a:round/>
                      <a:headEnd type="none" w="med" len="med"/>
                      <a:tailEnd type="none" w="med" len="med"/>
                    </a:lnT>
                    <a:solidFill>
                      <a:schemeClr val="bg1">
                        <a:lumMod val="95000"/>
                      </a:schemeClr>
                    </a:solidFill>
                  </a:tcPr>
                </a:tc>
                <a:tc>
                  <a:txBody>
                    <a:bodyPr/>
                    <a:lstStyle/>
                    <a:p>
                      <a:r>
                        <a:rPr lang="en-US" dirty="0" smtClean="0"/>
                        <a:t>24</a:t>
                      </a:r>
                      <a:endParaRPr lang="en-US" dirty="0"/>
                    </a:p>
                  </a:txBody>
                  <a:tcPr>
                    <a:lnT w="12700" cap="flat" cmpd="sng" algn="ctr">
                      <a:solidFill>
                        <a:scrgbClr r="0" g="0" b="0"/>
                      </a:solidFill>
                      <a:prstDash val="solid"/>
                      <a:round/>
                      <a:headEnd type="none" w="med" len="med"/>
                      <a:tailEnd type="none" w="med" len="med"/>
                    </a:lnT>
                    <a:solidFill>
                      <a:schemeClr val="bg1">
                        <a:lumMod val="95000"/>
                      </a:schemeClr>
                    </a:solidFill>
                  </a:tcPr>
                </a:tc>
              </a:tr>
            </a:tbl>
          </a:graphicData>
        </a:graphic>
      </p:graphicFrame>
      <p:sp>
        <p:nvSpPr>
          <p:cNvPr id="3" name="TextBox 2"/>
          <p:cNvSpPr txBox="1"/>
          <p:nvPr/>
        </p:nvSpPr>
        <p:spPr>
          <a:xfrm>
            <a:off x="177799" y="2807732"/>
            <a:ext cx="1231901" cy="1323439"/>
          </a:xfrm>
          <a:prstGeom prst="rect">
            <a:avLst/>
          </a:prstGeom>
          <a:noFill/>
        </p:spPr>
        <p:txBody>
          <a:bodyPr wrap="square" rtlCol="0">
            <a:spAutoFit/>
          </a:bodyPr>
          <a:lstStyle/>
          <a:p>
            <a:pPr algn="ctr"/>
            <a:r>
              <a:rPr lang="en-US" sz="1600" b="1" dirty="0" smtClean="0"/>
              <a:t>Percent of procedures with additional LA ablation</a:t>
            </a:r>
            <a:endParaRPr lang="en-US" sz="1600" b="1" dirty="0"/>
          </a:p>
        </p:txBody>
      </p:sp>
    </p:spTree>
    <p:extLst>
      <p:ext uri="{BB962C8B-B14F-4D97-AF65-F5344CB8AC3E}">
        <p14:creationId xmlns:p14="http://schemas.microsoft.com/office/powerpoint/2010/main" val="41018231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14152"/>
            <a:ext cx="8376411" cy="1121982"/>
          </a:xfrm>
        </p:spPr>
        <p:txBody>
          <a:bodyPr>
            <a:noAutofit/>
          </a:bodyPr>
          <a:lstStyle/>
          <a:p>
            <a:r>
              <a:rPr lang="en-US" sz="4800" b="1" dirty="0" smtClean="0"/>
              <a:t>Long-term success by gender</a:t>
            </a:r>
            <a:br>
              <a:rPr lang="en-US" sz="4800" b="1" dirty="0" smtClean="0"/>
            </a:br>
            <a:endParaRPr lang="en-US" sz="36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50452318"/>
              </p:ext>
            </p:extLst>
          </p:nvPr>
        </p:nvGraphicFramePr>
        <p:xfrm>
          <a:off x="601364" y="1922198"/>
          <a:ext cx="8406047" cy="427860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62949" y="6122647"/>
            <a:ext cx="7489431" cy="369332"/>
          </a:xfrm>
          <a:prstGeom prst="rect">
            <a:avLst/>
          </a:prstGeom>
          <a:solidFill>
            <a:schemeClr val="bg1">
              <a:lumMod val="85000"/>
              <a:alpha val="30000"/>
            </a:schemeClr>
          </a:solidFill>
        </p:spPr>
        <p:txBody>
          <a:bodyPr wrap="square" rtlCol="0">
            <a:spAutoFit/>
          </a:bodyPr>
          <a:lstStyle/>
          <a:p>
            <a:r>
              <a:rPr lang="en-US" dirty="0" smtClean="0"/>
              <a:t>  Patients		    135	  53		   		  	 106	 	38</a:t>
            </a:r>
            <a:endParaRPr lang="en-US" dirty="0"/>
          </a:p>
        </p:txBody>
      </p:sp>
      <p:sp>
        <p:nvSpPr>
          <p:cNvPr id="3" name="TextBox 2"/>
          <p:cNvSpPr txBox="1"/>
          <p:nvPr/>
        </p:nvSpPr>
        <p:spPr>
          <a:xfrm>
            <a:off x="2025812" y="2010388"/>
            <a:ext cx="1799582" cy="369332"/>
          </a:xfrm>
          <a:prstGeom prst="rect">
            <a:avLst/>
          </a:prstGeom>
          <a:noFill/>
        </p:spPr>
        <p:txBody>
          <a:bodyPr wrap="square" rtlCol="0">
            <a:spAutoFit/>
          </a:bodyPr>
          <a:lstStyle/>
          <a:p>
            <a:pPr algn="ctr"/>
            <a:r>
              <a:rPr lang="en-US" b="1" i="1" dirty="0" smtClean="0"/>
              <a:t>*P = 0.04</a:t>
            </a:r>
            <a:endParaRPr lang="en-US" b="1" i="1" dirty="0"/>
          </a:p>
        </p:txBody>
      </p:sp>
      <p:sp>
        <p:nvSpPr>
          <p:cNvPr id="6" name="TextBox 5"/>
          <p:cNvSpPr txBox="1"/>
          <p:nvPr/>
        </p:nvSpPr>
        <p:spPr>
          <a:xfrm>
            <a:off x="5189451" y="2785236"/>
            <a:ext cx="1753313" cy="369332"/>
          </a:xfrm>
          <a:prstGeom prst="rect">
            <a:avLst/>
          </a:prstGeom>
          <a:noFill/>
        </p:spPr>
        <p:txBody>
          <a:bodyPr wrap="square" rtlCol="0">
            <a:spAutoFit/>
          </a:bodyPr>
          <a:lstStyle/>
          <a:p>
            <a:pPr algn="ctr"/>
            <a:r>
              <a:rPr lang="en-US" b="1" i="1" dirty="0" smtClean="0"/>
              <a:t>*P = 0.05</a:t>
            </a:r>
            <a:endParaRPr lang="en-US" b="1" i="1" dirty="0"/>
          </a:p>
        </p:txBody>
      </p:sp>
      <p:sp>
        <p:nvSpPr>
          <p:cNvPr id="8" name="TextBox 7"/>
          <p:cNvSpPr txBox="1"/>
          <p:nvPr/>
        </p:nvSpPr>
        <p:spPr>
          <a:xfrm>
            <a:off x="2968016" y="4712831"/>
            <a:ext cx="857378" cy="369332"/>
          </a:xfrm>
          <a:prstGeom prst="rect">
            <a:avLst/>
          </a:prstGeom>
          <a:noFill/>
        </p:spPr>
        <p:txBody>
          <a:bodyPr wrap="square" rtlCol="0">
            <a:spAutoFit/>
          </a:bodyPr>
          <a:lstStyle/>
          <a:p>
            <a:pPr algn="ctr"/>
            <a:r>
              <a:rPr lang="en-US" i="1" dirty="0" smtClean="0">
                <a:solidFill>
                  <a:srgbClr val="FFFFFF"/>
                </a:solidFill>
              </a:rPr>
              <a:t>81%</a:t>
            </a:r>
            <a:endParaRPr lang="en-US" i="1" dirty="0">
              <a:solidFill>
                <a:srgbClr val="FFFFFF"/>
              </a:solidFill>
            </a:endParaRPr>
          </a:p>
        </p:txBody>
      </p:sp>
      <p:sp>
        <p:nvSpPr>
          <p:cNvPr id="13" name="TextBox 12"/>
          <p:cNvSpPr txBox="1"/>
          <p:nvPr/>
        </p:nvSpPr>
        <p:spPr>
          <a:xfrm>
            <a:off x="5189452" y="4712831"/>
            <a:ext cx="878223" cy="369332"/>
          </a:xfrm>
          <a:prstGeom prst="rect">
            <a:avLst/>
          </a:prstGeom>
          <a:noFill/>
        </p:spPr>
        <p:txBody>
          <a:bodyPr wrap="square" rtlCol="0">
            <a:spAutoFit/>
          </a:bodyPr>
          <a:lstStyle/>
          <a:p>
            <a:pPr algn="ctr"/>
            <a:r>
              <a:rPr lang="en-US" i="1" dirty="0" smtClean="0">
                <a:solidFill>
                  <a:srgbClr val="FFFFFF"/>
                </a:solidFill>
              </a:rPr>
              <a:t>71%</a:t>
            </a:r>
            <a:endParaRPr lang="en-US" i="1" dirty="0">
              <a:solidFill>
                <a:srgbClr val="FFFFFF"/>
              </a:solidFill>
            </a:endParaRPr>
          </a:p>
        </p:txBody>
      </p:sp>
      <p:sp>
        <p:nvSpPr>
          <p:cNvPr id="14" name="TextBox 13"/>
          <p:cNvSpPr txBox="1"/>
          <p:nvPr/>
        </p:nvSpPr>
        <p:spPr>
          <a:xfrm>
            <a:off x="6067676" y="4712831"/>
            <a:ext cx="875089" cy="369332"/>
          </a:xfrm>
          <a:prstGeom prst="rect">
            <a:avLst/>
          </a:prstGeom>
          <a:noFill/>
        </p:spPr>
        <p:txBody>
          <a:bodyPr wrap="square" rtlCol="0">
            <a:spAutoFit/>
          </a:bodyPr>
          <a:lstStyle/>
          <a:p>
            <a:pPr algn="ctr"/>
            <a:r>
              <a:rPr lang="en-US" i="1" dirty="0" smtClean="0">
                <a:solidFill>
                  <a:srgbClr val="FFFFFF"/>
                </a:solidFill>
              </a:rPr>
              <a:t>58%</a:t>
            </a:r>
            <a:endParaRPr lang="en-US" i="1" dirty="0">
              <a:solidFill>
                <a:srgbClr val="FFFFFF"/>
              </a:solidFill>
            </a:endParaRPr>
          </a:p>
        </p:txBody>
      </p:sp>
      <p:sp>
        <p:nvSpPr>
          <p:cNvPr id="15" name="TextBox 14"/>
          <p:cNvSpPr txBox="1"/>
          <p:nvPr/>
        </p:nvSpPr>
        <p:spPr>
          <a:xfrm>
            <a:off x="2025812" y="4712831"/>
            <a:ext cx="942204" cy="369332"/>
          </a:xfrm>
          <a:prstGeom prst="rect">
            <a:avLst/>
          </a:prstGeom>
          <a:noFill/>
        </p:spPr>
        <p:txBody>
          <a:bodyPr wrap="square" rtlCol="0">
            <a:spAutoFit/>
          </a:bodyPr>
          <a:lstStyle/>
          <a:p>
            <a:pPr algn="ctr"/>
            <a:r>
              <a:rPr lang="en-US" i="1" dirty="0" smtClean="0">
                <a:solidFill>
                  <a:srgbClr val="FFFFFF"/>
                </a:solidFill>
              </a:rPr>
              <a:t>91%</a:t>
            </a:r>
            <a:endParaRPr lang="en-US" i="1" dirty="0">
              <a:solidFill>
                <a:srgbClr val="FFFFFF"/>
              </a:solidFill>
            </a:endParaRPr>
          </a:p>
        </p:txBody>
      </p:sp>
      <p:sp>
        <p:nvSpPr>
          <p:cNvPr id="7" name="TextBox 6"/>
          <p:cNvSpPr txBox="1"/>
          <p:nvPr/>
        </p:nvSpPr>
        <p:spPr>
          <a:xfrm>
            <a:off x="139145" y="3057026"/>
            <a:ext cx="461665" cy="1251504"/>
          </a:xfrm>
          <a:prstGeom prst="rect">
            <a:avLst/>
          </a:prstGeom>
          <a:noFill/>
        </p:spPr>
        <p:txBody>
          <a:bodyPr vert="wordArtVert" wrap="square" rtlCol="0">
            <a:spAutoFit/>
          </a:bodyPr>
          <a:lstStyle/>
          <a:p>
            <a:pPr algn="ctr"/>
            <a:r>
              <a:rPr lang="en-US" b="1" dirty="0" smtClean="0"/>
              <a:t>success</a:t>
            </a:r>
            <a:endParaRPr lang="en-US" b="1" dirty="0"/>
          </a:p>
        </p:txBody>
      </p:sp>
      <p:sp>
        <p:nvSpPr>
          <p:cNvPr id="9" name="TextBox 8"/>
          <p:cNvSpPr txBox="1"/>
          <p:nvPr/>
        </p:nvSpPr>
        <p:spPr>
          <a:xfrm>
            <a:off x="2894489" y="871614"/>
            <a:ext cx="3355022" cy="1015663"/>
          </a:xfrm>
          <a:prstGeom prst="rect">
            <a:avLst/>
          </a:prstGeom>
          <a:solidFill>
            <a:schemeClr val="bg1">
              <a:lumMod val="85000"/>
              <a:alpha val="30000"/>
            </a:schemeClr>
          </a:solidFill>
          <a:ln>
            <a:noFill/>
          </a:ln>
        </p:spPr>
        <p:txBody>
          <a:bodyPr wrap="square" rtlCol="0" anchor="ctr" anchorCtr="1">
            <a:spAutoFit/>
          </a:bodyPr>
          <a:lstStyle/>
          <a:p>
            <a:pPr algn="ctr"/>
            <a:r>
              <a:rPr lang="en-US" b="1" dirty="0" smtClean="0"/>
              <a:t>Follow-up duration</a:t>
            </a:r>
            <a:r>
              <a:rPr lang="en-US" sz="1400" dirty="0" smtClean="0"/>
              <a:t>: </a:t>
            </a:r>
          </a:p>
          <a:p>
            <a:pPr algn="ctr"/>
            <a:r>
              <a:rPr lang="en-US" sz="1400" dirty="0" smtClean="0"/>
              <a:t>Males: 16.4 months ± 15.5 </a:t>
            </a:r>
          </a:p>
          <a:p>
            <a:pPr algn="ctr"/>
            <a:r>
              <a:rPr lang="en-US" sz="1400" dirty="0" smtClean="0"/>
              <a:t>Females: 16.1 months ± 15.8</a:t>
            </a:r>
          </a:p>
          <a:p>
            <a:pPr algn="ctr"/>
            <a:r>
              <a:rPr lang="en-US" sz="1200" i="1" dirty="0" smtClean="0"/>
              <a:t>p=ns </a:t>
            </a:r>
            <a:endParaRPr lang="en-US" sz="1200" i="1" dirty="0"/>
          </a:p>
        </p:txBody>
      </p:sp>
    </p:spTree>
    <p:extLst>
      <p:ext uri="{BB962C8B-B14F-4D97-AF65-F5344CB8AC3E}">
        <p14:creationId xmlns:p14="http://schemas.microsoft.com/office/powerpoint/2010/main" val="6100481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Conclusions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7705427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0" y="130392"/>
            <a:ext cx="8890000" cy="6740308"/>
          </a:xfrm>
          <a:prstGeom prst="rect">
            <a:avLst/>
          </a:prstGeom>
          <a:ln w="38100" cmpd="sng">
            <a:solidFill>
              <a:srgbClr val="FF0000"/>
            </a:solidFill>
          </a:ln>
        </p:spPr>
        <p:txBody>
          <a:bodyPr wrap="square">
            <a:spAutoFit/>
          </a:bodyPr>
          <a:lstStyle/>
          <a:p>
            <a:pPr marL="514350" indent="-514350">
              <a:buFont typeface="+mj-lt"/>
              <a:buAutoNum type="arabicPeriod"/>
            </a:pPr>
            <a:r>
              <a:rPr lang="en-US" sz="3600" i="1" dirty="0"/>
              <a:t>Females with AF were significantly under-represented in the </a:t>
            </a:r>
            <a:r>
              <a:rPr lang="en-US" sz="3600" i="1" dirty="0" smtClean="0"/>
              <a:t>AF-ablation </a:t>
            </a:r>
            <a:r>
              <a:rPr lang="en-US" sz="3600" i="1" dirty="0"/>
              <a:t>group, but over-represented in an older cohort that had AV node ablation. </a:t>
            </a:r>
          </a:p>
          <a:p>
            <a:pPr marL="514350" indent="-514350">
              <a:buFont typeface="+mj-lt"/>
              <a:buAutoNum type="arabicPeriod"/>
            </a:pPr>
            <a:r>
              <a:rPr lang="en-US" sz="3600" i="1" dirty="0"/>
              <a:t>Females were more likely to require repeat AF ablations</a:t>
            </a:r>
            <a:r>
              <a:rPr lang="en-US" sz="3600" i="1" dirty="0" smtClean="0"/>
              <a:t>.</a:t>
            </a:r>
          </a:p>
          <a:p>
            <a:pPr marL="514350" indent="-514350">
              <a:buFont typeface="+mj-lt"/>
              <a:buAutoNum type="arabicPeriod"/>
            </a:pPr>
            <a:r>
              <a:rPr lang="en-US" sz="3600" i="1" dirty="0" smtClean="0"/>
              <a:t>Females had lower long term success with AF ablation, either on or off rhythm-control drugs.</a:t>
            </a:r>
          </a:p>
          <a:p>
            <a:pPr marL="514350" indent="-514350">
              <a:buFont typeface="+mj-lt"/>
              <a:buAutoNum type="arabicPeriod"/>
            </a:pPr>
            <a:r>
              <a:rPr lang="en-US" sz="3600" i="1" dirty="0" smtClean="0"/>
              <a:t>There </a:t>
            </a:r>
            <a:r>
              <a:rPr lang="en-US" sz="3600" i="1" dirty="0"/>
              <a:t>was </a:t>
            </a:r>
            <a:r>
              <a:rPr lang="en-US" sz="3600" i="1" dirty="0" smtClean="0"/>
              <a:t>a </a:t>
            </a:r>
            <a:r>
              <a:rPr lang="en-US" sz="3600" i="1" dirty="0"/>
              <a:t>trend for females to </a:t>
            </a:r>
            <a:r>
              <a:rPr lang="en-US" sz="3600" i="1" dirty="0" smtClean="0"/>
              <a:t>have additional ablation </a:t>
            </a:r>
            <a:r>
              <a:rPr lang="en-US" sz="3600" i="1" dirty="0"/>
              <a:t>in the </a:t>
            </a:r>
            <a:r>
              <a:rPr lang="en-US" sz="3600" i="1" dirty="0" smtClean="0"/>
              <a:t>left atrium beyond standard PVI.</a:t>
            </a:r>
            <a:endParaRPr lang="en-US" sz="3600" i="1" dirty="0"/>
          </a:p>
        </p:txBody>
      </p:sp>
    </p:spTree>
    <p:extLst>
      <p:ext uri="{BB962C8B-B14F-4D97-AF65-F5344CB8AC3E}">
        <p14:creationId xmlns:p14="http://schemas.microsoft.com/office/powerpoint/2010/main" val="322530022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Implications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4308802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846667"/>
          </a:xfrm>
        </p:spPr>
        <p:txBody>
          <a:bodyPr>
            <a:normAutofit/>
          </a:bodyPr>
          <a:lstStyle/>
          <a:p>
            <a:r>
              <a:rPr lang="en-US" dirty="0" smtClean="0"/>
              <a:t>Abstract</a:t>
            </a:r>
            <a:endParaRPr lang="en-US" dirty="0"/>
          </a:p>
        </p:txBody>
      </p:sp>
      <p:sp>
        <p:nvSpPr>
          <p:cNvPr id="5" name="Content Placeholder 4"/>
          <p:cNvSpPr>
            <a:spLocks noGrp="1"/>
          </p:cNvSpPr>
          <p:nvPr>
            <p:ph idx="1"/>
          </p:nvPr>
        </p:nvSpPr>
        <p:spPr>
          <a:xfrm>
            <a:off x="0" y="846667"/>
            <a:ext cx="9008533" cy="5892799"/>
          </a:xfrm>
        </p:spPr>
        <p:txBody>
          <a:bodyPr>
            <a:noAutofit/>
          </a:bodyPr>
          <a:lstStyle/>
          <a:p>
            <a:pPr marL="0" indent="0">
              <a:buNone/>
            </a:pPr>
            <a:r>
              <a:rPr lang="en-US" sz="1600" b="1" dirty="0"/>
              <a:t>Introduction</a:t>
            </a:r>
            <a:r>
              <a:rPr lang="en-US" sz="1600" dirty="0"/>
              <a:t>: Most of the data supporting catheter ablation of atrial fibrillation (AF) come from trials performed at academic centers that enrolled mostly men. A few centers have reported that females may fare less well with AF ablation, but no gender-specific data exist from a private practice setting. We report a series of patients who either underwent AF ablation or palliative AV node ablation. </a:t>
            </a:r>
            <a:r>
              <a:rPr lang="en-US" sz="1600" b="1" dirty="0"/>
              <a:t>Hypothesis</a:t>
            </a:r>
            <a:r>
              <a:rPr lang="en-US" sz="1600" dirty="0"/>
              <a:t>: We assessed the hypotheses that females are under-represented in AF ablation but overrepresented in AV node ablation, and females with AF may be more difficult to ablate. </a:t>
            </a:r>
            <a:r>
              <a:rPr lang="en-US" sz="1600" b="1" dirty="0"/>
              <a:t>Methods</a:t>
            </a:r>
            <a:r>
              <a:rPr lang="en-US" sz="1600" dirty="0"/>
              <a:t>: We reviewed hospital records of patients that had AF ablation in our 500-bed community hospital from 1/2007 to 5/2011. AF was ablated with wide area pulmonary vein isolation (PVI) guided by 3D-imaging, and a lasso-catheter confirmed PVI. Non-PV triggers, complex-fractionated electrograms and organized atrial flutters were ablated at the discretion of the operators (PVI+).  For comparison, we included patients referred for AV-node ablation over the same time frame. </a:t>
            </a:r>
            <a:r>
              <a:rPr lang="en-US" sz="1600" b="1" dirty="0"/>
              <a:t>Results</a:t>
            </a:r>
            <a:r>
              <a:rPr lang="en-US" sz="1600" dirty="0"/>
              <a:t>: PVI was achieved in 233 of 234 patients (mean age 60±9 years). Acute complications occurred in 4 of 234: tamponade (2), stroke (1), and phrenic nerve injury (1). Palliative AV node ablation was done in 115 patients. Females accounted for 33% (79/234) of AF ablations (p&lt; 0.001), but 60% (69/115) of AV node ablations (p=0.03). In the AF ablation group, the mean age of females (62; range 21-80) did not differ from males (60; 34-76), however, in the AV node ablation group, the mean age of females (79; 55-92) was greater than males (74; 51-91) (p=0.003). Ablation beyond standard PVI (PVI+) was performed in 38% (30/79) of females and 31% (48/155) of males (p=0.04). Repeat AF ablations were performed in 29% (23/79) of females versus 25% (39/155) of males (p=0.04).  </a:t>
            </a:r>
            <a:r>
              <a:rPr lang="en-US" sz="1600" b="1" dirty="0"/>
              <a:t>Conclusions</a:t>
            </a:r>
            <a:r>
              <a:rPr lang="en-US" sz="1600" dirty="0"/>
              <a:t>: (1) Females with AF were significantly under-represented in the AF ablation group, but over-represented in an older cohort that had AV node ablation. (2) Females were more likely to require repeat AF ablations. (3) Additional ablation, beyond PVI, was more often performed in females. Further studies are needed to determine if these findings are due to gender bias in the management of females or actual differences in the AF substrate between sexes.</a:t>
            </a:r>
          </a:p>
          <a:p>
            <a:pPr marL="0" indent="0">
              <a:buNone/>
            </a:pPr>
            <a:endParaRPr lang="en-US" sz="1600" dirty="0"/>
          </a:p>
        </p:txBody>
      </p:sp>
    </p:spTree>
    <p:extLst>
      <p:ext uri="{BB962C8B-B14F-4D97-AF65-F5344CB8AC3E}">
        <p14:creationId xmlns:p14="http://schemas.microsoft.com/office/powerpoint/2010/main" val="91200250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355600" y="609600"/>
            <a:ext cx="8585200" cy="6019800"/>
          </a:xfrm>
        </p:spPr>
        <p:txBody>
          <a:bodyPr>
            <a:noAutofit/>
          </a:bodyPr>
          <a:lstStyle/>
          <a:p>
            <a:r>
              <a:rPr lang="en-US" dirty="0"/>
              <a:t>Our </a:t>
            </a:r>
            <a:r>
              <a:rPr lang="en-US" dirty="0" smtClean="0"/>
              <a:t>real-world data</a:t>
            </a:r>
            <a:r>
              <a:rPr lang="en-US" dirty="0"/>
              <a:t>, combined with prior studies, </a:t>
            </a:r>
            <a:r>
              <a:rPr lang="en-US" dirty="0" smtClean="0"/>
              <a:t>suggest </a:t>
            </a:r>
            <a:r>
              <a:rPr lang="en-US" dirty="0"/>
              <a:t>that </a:t>
            </a:r>
            <a:r>
              <a:rPr lang="en-US" dirty="0" smtClean="0"/>
              <a:t>gender</a:t>
            </a:r>
            <a:r>
              <a:rPr lang="en-US" dirty="0"/>
              <a:t>-related differences exist in the </a:t>
            </a:r>
            <a:r>
              <a:rPr lang="en-US" dirty="0" smtClean="0"/>
              <a:t>referral pattern and response to AF ablation. </a:t>
            </a:r>
            <a:endParaRPr lang="en-US" dirty="0"/>
          </a:p>
          <a:p>
            <a:r>
              <a:rPr lang="en-US" dirty="0" smtClean="0"/>
              <a:t>These findings have important implications in decision-making when AF ablation is considered in females. </a:t>
            </a:r>
            <a:endParaRPr lang="en-US" dirty="0"/>
          </a:p>
          <a:p>
            <a:r>
              <a:rPr lang="en-US" dirty="0"/>
              <a:t>Further studies are needed to determine if these findings are due to gender bias in the management of females or actual differences in the AF substrate between sexes.</a:t>
            </a:r>
          </a:p>
          <a:p>
            <a:endParaRPr lang="en-US" dirty="0"/>
          </a:p>
        </p:txBody>
      </p:sp>
    </p:spTree>
    <p:extLst>
      <p:ext uri="{BB962C8B-B14F-4D97-AF65-F5344CB8AC3E}">
        <p14:creationId xmlns:p14="http://schemas.microsoft.com/office/powerpoint/2010/main" val="373089289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Introduction/Background</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4826097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0" y="51330"/>
            <a:ext cx="9144000" cy="6806670"/>
          </a:xfrm>
        </p:spPr>
        <p:txBody>
          <a:bodyPr>
            <a:normAutofit/>
          </a:bodyPr>
          <a:lstStyle/>
          <a:p>
            <a:r>
              <a:rPr lang="en-US" dirty="0" smtClean="0"/>
              <a:t>There are two general strategies used to treat AF:</a:t>
            </a:r>
          </a:p>
          <a:p>
            <a:pPr lvl="1"/>
            <a:r>
              <a:rPr lang="en-US" dirty="0" smtClean="0"/>
              <a:t> </a:t>
            </a:r>
            <a:r>
              <a:rPr lang="en-US" b="1" i="1" dirty="0" smtClean="0"/>
              <a:t>Rate-control </a:t>
            </a:r>
            <a:r>
              <a:rPr lang="en-US" dirty="0" smtClean="0"/>
              <a:t>or </a:t>
            </a:r>
            <a:r>
              <a:rPr lang="en-US" b="1" i="1" dirty="0" smtClean="0"/>
              <a:t>Rhythm-control</a:t>
            </a:r>
          </a:p>
          <a:p>
            <a:r>
              <a:rPr lang="en-US" dirty="0" smtClean="0"/>
              <a:t>AF ablation is now an accepted rhythm-control strategy</a:t>
            </a:r>
          </a:p>
          <a:p>
            <a:r>
              <a:rPr lang="en-US" dirty="0" smtClean="0"/>
              <a:t>In 2011, AF ablation is commonly done outside of academic medical centers</a:t>
            </a:r>
          </a:p>
          <a:p>
            <a:r>
              <a:rPr lang="en-US" dirty="0" smtClean="0"/>
              <a:t>The evidence base supporting AF ablation comes from trials conducted at academic medical centers</a:t>
            </a:r>
          </a:p>
          <a:p>
            <a:pPr lvl="1"/>
            <a:r>
              <a:rPr lang="en-US" dirty="0"/>
              <a:t>T</a:t>
            </a:r>
            <a:r>
              <a:rPr lang="en-US" dirty="0" smtClean="0"/>
              <a:t>hese trials enrolled mostly men</a:t>
            </a:r>
          </a:p>
          <a:p>
            <a:r>
              <a:rPr lang="en-US" dirty="0" smtClean="0"/>
              <a:t>Though scant data exist on gender-related results of AF ablation, a few centers have reported that females fare less well with AF ablation</a:t>
            </a:r>
          </a:p>
        </p:txBody>
      </p:sp>
    </p:spTree>
    <p:extLst>
      <p:ext uri="{BB962C8B-B14F-4D97-AF65-F5344CB8AC3E}">
        <p14:creationId xmlns:p14="http://schemas.microsoft.com/office/powerpoint/2010/main" val="40046245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Hypothesis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84192730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82600"/>
            <a:ext cx="8229600" cy="546100"/>
          </a:xfrm>
        </p:spPr>
        <p:txBody>
          <a:bodyPr>
            <a:normAutofit fontScale="90000"/>
          </a:bodyPr>
          <a:lstStyle/>
          <a:p>
            <a:r>
              <a:rPr lang="en-US" b="1" dirty="0" smtClean="0"/>
              <a:t/>
            </a:r>
            <a:br>
              <a:rPr lang="en-US" b="1" dirty="0" smtClean="0"/>
            </a:br>
            <a:r>
              <a:rPr lang="en-US" b="1" dirty="0" smtClean="0"/>
              <a:t>We asked two questions:</a:t>
            </a:r>
            <a:br>
              <a:rPr lang="en-US" b="1" dirty="0" smtClean="0"/>
            </a:br>
            <a:endParaRPr lang="en-US" b="1" dirty="0"/>
          </a:p>
        </p:txBody>
      </p:sp>
      <p:sp>
        <p:nvSpPr>
          <p:cNvPr id="7" name="Content Placeholder 6"/>
          <p:cNvSpPr>
            <a:spLocks noGrp="1"/>
          </p:cNvSpPr>
          <p:nvPr>
            <p:ph idx="1"/>
          </p:nvPr>
        </p:nvSpPr>
        <p:spPr>
          <a:xfrm>
            <a:off x="457200" y="3259666"/>
            <a:ext cx="8229600" cy="2290763"/>
          </a:xfrm>
        </p:spPr>
        <p:txBody>
          <a:bodyPr>
            <a:normAutofit/>
          </a:bodyPr>
          <a:lstStyle/>
          <a:p>
            <a:pPr marL="514350" indent="-514350">
              <a:buFont typeface="+mj-lt"/>
              <a:buAutoNum type="arabicPeriod"/>
            </a:pPr>
            <a:r>
              <a:rPr lang="en-US" i="1" dirty="0" smtClean="0"/>
              <a:t>Are females under-represented in AF ablation but over-represented in palliative AV node ablation?</a:t>
            </a:r>
          </a:p>
          <a:p>
            <a:pPr marL="514350" indent="-514350">
              <a:buFont typeface="+mj-lt"/>
              <a:buAutoNum type="arabicPeriod"/>
            </a:pPr>
            <a:r>
              <a:rPr lang="en-US" i="1" dirty="0" smtClean="0"/>
              <a:t>Is AF in females more difficult to ablate?</a:t>
            </a:r>
            <a:endParaRPr lang="en-US" i="1" dirty="0"/>
          </a:p>
        </p:txBody>
      </p:sp>
      <p:sp>
        <p:nvSpPr>
          <p:cNvPr id="8" name="TextBox 7"/>
          <p:cNvSpPr txBox="1"/>
          <p:nvPr/>
        </p:nvSpPr>
        <p:spPr>
          <a:xfrm>
            <a:off x="1" y="1466389"/>
            <a:ext cx="9144000" cy="1569660"/>
          </a:xfrm>
          <a:prstGeom prst="rect">
            <a:avLst/>
          </a:prstGeom>
          <a:noFill/>
        </p:spPr>
        <p:txBody>
          <a:bodyPr wrap="square" rtlCol="0">
            <a:spAutoFit/>
          </a:bodyPr>
          <a:lstStyle/>
          <a:p>
            <a:pPr algn="ctr"/>
            <a:r>
              <a:rPr lang="en-US" sz="3200" dirty="0" smtClean="0"/>
              <a:t>In a real-world, private practice setting of two electrophysiologists practicing at a community hospital…</a:t>
            </a:r>
            <a:endParaRPr lang="en-US" sz="3200" dirty="0"/>
          </a:p>
        </p:txBody>
      </p:sp>
    </p:spTree>
    <p:extLst>
      <p:ext uri="{BB962C8B-B14F-4D97-AF65-F5344CB8AC3E}">
        <p14:creationId xmlns:p14="http://schemas.microsoft.com/office/powerpoint/2010/main" val="24008315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Methods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83928022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0" y="274638"/>
            <a:ext cx="9144000" cy="5851525"/>
          </a:xfrm>
        </p:spPr>
        <p:txBody>
          <a:bodyPr>
            <a:noAutofit/>
          </a:bodyPr>
          <a:lstStyle/>
          <a:p>
            <a:r>
              <a:rPr lang="en-US" sz="3000" dirty="0"/>
              <a:t>We reviewed </a:t>
            </a:r>
            <a:r>
              <a:rPr lang="en-US" sz="3000" dirty="0" smtClean="0"/>
              <a:t>hospital records </a:t>
            </a:r>
            <a:r>
              <a:rPr lang="en-US" sz="3000" dirty="0"/>
              <a:t>of </a:t>
            </a:r>
            <a:r>
              <a:rPr lang="en-US" sz="3000" dirty="0" smtClean="0"/>
              <a:t>consecutive patients </a:t>
            </a:r>
            <a:r>
              <a:rPr lang="en-US" sz="3000" dirty="0"/>
              <a:t>that had AF ablation </a:t>
            </a:r>
            <a:r>
              <a:rPr lang="en-US" sz="3000" dirty="0" smtClean="0"/>
              <a:t>or AV node ablation in </a:t>
            </a:r>
            <a:r>
              <a:rPr lang="en-US" sz="3000" dirty="0"/>
              <a:t>our 500-bed community hospital from 1/2007 to </a:t>
            </a:r>
            <a:r>
              <a:rPr lang="en-US" sz="3000" dirty="0" smtClean="0"/>
              <a:t>8/</a:t>
            </a:r>
            <a:r>
              <a:rPr lang="en-US" sz="3000" dirty="0"/>
              <a:t>2011. </a:t>
            </a:r>
            <a:endParaRPr lang="en-US" sz="3000" dirty="0" smtClean="0"/>
          </a:p>
          <a:p>
            <a:r>
              <a:rPr lang="en-US" sz="3000" dirty="0" smtClean="0"/>
              <a:t>All procedures were done by two electrophysiologists (JM or DM)</a:t>
            </a:r>
          </a:p>
          <a:p>
            <a:r>
              <a:rPr lang="en-US" sz="3000" dirty="0" smtClean="0"/>
              <a:t>Patients considered for AF ablation had either paroxysmal or persistent AF</a:t>
            </a:r>
          </a:p>
          <a:p>
            <a:pPr lvl="1"/>
            <a:r>
              <a:rPr lang="en-US" sz="2600" dirty="0" smtClean="0"/>
              <a:t>Permanent AF was not ablated.</a:t>
            </a:r>
          </a:p>
          <a:p>
            <a:r>
              <a:rPr lang="en-US" sz="3000" dirty="0" smtClean="0"/>
              <a:t>AF was ablated with wide area pulmonary vein isolation (PVI), guided by 3D non-fluoroscopic imaging (</a:t>
            </a:r>
            <a:r>
              <a:rPr lang="en-US" sz="3000" dirty="0" err="1" smtClean="0"/>
              <a:t>Biosense</a:t>
            </a:r>
            <a:r>
              <a:rPr lang="en-US" sz="3000" dirty="0" smtClean="0"/>
              <a:t>) and a lasso-catheter confirmed PV isolation</a:t>
            </a:r>
          </a:p>
          <a:p>
            <a:pPr marL="0" indent="0">
              <a:buNone/>
            </a:pPr>
            <a:endParaRPr lang="en-US" sz="3000" dirty="0"/>
          </a:p>
        </p:txBody>
      </p:sp>
    </p:spTree>
    <p:extLst>
      <p:ext uri="{BB962C8B-B14F-4D97-AF65-F5344CB8AC3E}">
        <p14:creationId xmlns:p14="http://schemas.microsoft.com/office/powerpoint/2010/main" val="122254914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8923867" cy="6667500"/>
          </a:xfrm>
        </p:spPr>
        <p:txBody>
          <a:bodyPr>
            <a:noAutofit/>
          </a:bodyPr>
          <a:lstStyle/>
          <a:p>
            <a:r>
              <a:rPr lang="en-US" sz="3000" dirty="0" smtClean="0"/>
              <a:t>Non-PV triggers, complex-fractionated electrograms and organized atrial flutters were ablated at the discretion of the operators (PVI+)</a:t>
            </a:r>
          </a:p>
          <a:p>
            <a:pPr lvl="1"/>
            <a:r>
              <a:rPr lang="en-US" sz="2400" b="1" i="1" dirty="0" smtClean="0"/>
              <a:t>Left atrial ablation beyond standard PVI </a:t>
            </a:r>
            <a:r>
              <a:rPr lang="en-US" sz="2400" dirty="0" smtClean="0"/>
              <a:t>was done either when felt necessary to eliminate persistent AF or when non-AF arrhythmias (left atrial flutter/tachycardia) persisted after PV isolation</a:t>
            </a:r>
          </a:p>
          <a:p>
            <a:r>
              <a:rPr lang="en-US" sz="3000" dirty="0" smtClean="0"/>
              <a:t>AF ablation success was determined by clinical follow-up: </a:t>
            </a:r>
            <a:endParaRPr lang="en-US" sz="3000" dirty="0"/>
          </a:p>
          <a:p>
            <a:pPr lvl="1"/>
            <a:r>
              <a:rPr lang="en-US" sz="2400" dirty="0"/>
              <a:t>A</a:t>
            </a:r>
            <a:r>
              <a:rPr lang="en-US" sz="2400" dirty="0" smtClean="0"/>
              <a:t>ssessment of symptoms, ECG and ambulatory-ECG monitoring (when indicated)</a:t>
            </a:r>
          </a:p>
          <a:p>
            <a:r>
              <a:rPr lang="en-US" sz="3000" dirty="0" smtClean="0"/>
              <a:t>Long-term success rates included repeat procedures</a:t>
            </a:r>
          </a:p>
          <a:p>
            <a:r>
              <a:rPr lang="en-US" sz="3000" dirty="0" smtClean="0"/>
              <a:t>Statistical </a:t>
            </a:r>
            <a:r>
              <a:rPr lang="en-US" sz="3000" dirty="0"/>
              <a:t>analysis was performed with chi-square and two-tailed t-</a:t>
            </a:r>
            <a:r>
              <a:rPr lang="en-US" sz="3000" dirty="0" smtClean="0"/>
              <a:t>tests</a:t>
            </a:r>
            <a:endParaRPr lang="en-US" sz="3000" dirty="0"/>
          </a:p>
        </p:txBody>
      </p:sp>
    </p:spTree>
    <p:extLst>
      <p:ext uri="{BB962C8B-B14F-4D97-AF65-F5344CB8AC3E}">
        <p14:creationId xmlns:p14="http://schemas.microsoft.com/office/powerpoint/2010/main" val="236702213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17416</TotalTime>
  <Words>905</Words>
  <Application>Microsoft Macintosh PowerPoint</Application>
  <PresentationFormat>On-screen Show (4:3)</PresentationFormat>
  <Paragraphs>121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Gender-specific Results of Atrial Fibrillation Ablation in a Private Practice Setting </vt:lpstr>
      <vt:lpstr>Abstract</vt:lpstr>
      <vt:lpstr>Introduction/Background</vt:lpstr>
      <vt:lpstr>PowerPoint Presentation</vt:lpstr>
      <vt:lpstr>Hypothesis</vt:lpstr>
      <vt:lpstr> We asked two questions: </vt:lpstr>
      <vt:lpstr>Methods</vt:lpstr>
      <vt:lpstr>PowerPoint Presentation</vt:lpstr>
      <vt:lpstr>PowerPoint Presentation</vt:lpstr>
      <vt:lpstr>AF ablation--PVI Procedure</vt:lpstr>
      <vt:lpstr>Results</vt:lpstr>
      <vt:lpstr>PowerPoint Presentation</vt:lpstr>
      <vt:lpstr>Males versus Females in AF ablation  and AV node ablation </vt:lpstr>
      <vt:lpstr>Repeat AF ablations by gender</vt:lpstr>
      <vt:lpstr>AF ablation with left atrial ablation beyond standard PVI</vt:lpstr>
      <vt:lpstr>Long-term success by gender </vt:lpstr>
      <vt:lpstr>Conclusions</vt:lpstr>
      <vt:lpstr>PowerPoint Presentation</vt:lpstr>
      <vt:lpstr>Clinical Implications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Mandrola</dc:creator>
  <cp:lastModifiedBy>John Mandrola</cp:lastModifiedBy>
  <cp:revision>96</cp:revision>
  <dcterms:created xsi:type="dcterms:W3CDTF">2011-10-22T19:19:51Z</dcterms:created>
  <dcterms:modified xsi:type="dcterms:W3CDTF">2011-11-17T22:03:50Z</dcterms:modified>
</cp:coreProperties>
</file>